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  <p:sldMasterId id="2147483720" r:id="rId2"/>
    <p:sldMasterId id="2147483723" r:id="rId3"/>
  </p:sldMasterIdLst>
  <p:notesMasterIdLst>
    <p:notesMasterId r:id="rId69"/>
  </p:notesMasterIdLst>
  <p:sldIdLst>
    <p:sldId id="362" r:id="rId4"/>
    <p:sldId id="330" r:id="rId5"/>
    <p:sldId id="334" r:id="rId6"/>
    <p:sldId id="384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324" r:id="rId16"/>
    <p:sldId id="386" r:id="rId17"/>
    <p:sldId id="387" r:id="rId18"/>
    <p:sldId id="388" r:id="rId19"/>
    <p:sldId id="389" r:id="rId20"/>
    <p:sldId id="390" r:id="rId21"/>
    <p:sldId id="391" r:id="rId22"/>
    <p:sldId id="363" r:id="rId23"/>
    <p:sldId id="364" r:id="rId24"/>
    <p:sldId id="365" r:id="rId25"/>
    <p:sldId id="295" r:id="rId26"/>
    <p:sldId id="299" r:id="rId27"/>
    <p:sldId id="300" r:id="rId28"/>
    <p:sldId id="301" r:id="rId29"/>
    <p:sldId id="370" r:id="rId30"/>
    <p:sldId id="371" r:id="rId31"/>
    <p:sldId id="372" r:id="rId32"/>
    <p:sldId id="373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40" r:id="rId42"/>
    <p:sldId id="341" r:id="rId43"/>
    <p:sldId id="314" r:id="rId44"/>
    <p:sldId id="396" r:id="rId45"/>
    <p:sldId id="397" r:id="rId46"/>
    <p:sldId id="398" r:id="rId47"/>
    <p:sldId id="399" r:id="rId48"/>
    <p:sldId id="338" r:id="rId49"/>
    <p:sldId id="336" r:id="rId50"/>
    <p:sldId id="337" r:id="rId51"/>
    <p:sldId id="342" r:id="rId52"/>
    <p:sldId id="377" r:id="rId53"/>
    <p:sldId id="339" r:id="rId54"/>
    <p:sldId id="343" r:id="rId55"/>
    <p:sldId id="335" r:id="rId56"/>
    <p:sldId id="345" r:id="rId57"/>
    <p:sldId id="400" r:id="rId58"/>
    <p:sldId id="344" r:id="rId59"/>
    <p:sldId id="361" r:id="rId60"/>
    <p:sldId id="374" r:id="rId61"/>
    <p:sldId id="375" r:id="rId62"/>
    <p:sldId id="376" r:id="rId63"/>
    <p:sldId id="393" r:id="rId64"/>
    <p:sldId id="394" r:id="rId65"/>
    <p:sldId id="395" r:id="rId66"/>
    <p:sldId id="401" r:id="rId67"/>
    <p:sldId id="284" r:id="rId68"/>
  </p:sldIdLst>
  <p:sldSz cx="9144000" cy="5143500" type="screen16x9"/>
  <p:notesSz cx="6858000" cy="9144000"/>
  <p:custShowLst>
    <p:custShow name="Exemples" id="0">
      <p:sldLst>
        <p:sld r:id="rId11"/>
        <p:sld r:id="rId13"/>
        <p:sld r:id="rId34"/>
        <p:sld r:id="rId37"/>
        <p:sld r:id="rId40"/>
        <p:sld r:id="rId41"/>
        <p:sld r:id="rId59"/>
      </p:sldLst>
    </p:custShow>
  </p:custShow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D6A0C7CC-7B56-4228-95DE-5790AE0B4E2F}">
          <p14:sldIdLst>
            <p14:sldId id="362"/>
            <p14:sldId id="330"/>
            <p14:sldId id="334"/>
            <p14:sldId id="3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24"/>
            <p14:sldId id="386"/>
            <p14:sldId id="387"/>
            <p14:sldId id="388"/>
            <p14:sldId id="389"/>
            <p14:sldId id="390"/>
            <p14:sldId id="391"/>
            <p14:sldId id="363"/>
            <p14:sldId id="364"/>
            <p14:sldId id="365"/>
            <p14:sldId id="295"/>
            <p14:sldId id="299"/>
            <p14:sldId id="300"/>
            <p14:sldId id="301"/>
            <p14:sldId id="370"/>
            <p14:sldId id="371"/>
            <p14:sldId id="372"/>
            <p14:sldId id="373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40"/>
            <p14:sldId id="341"/>
            <p14:sldId id="314"/>
            <p14:sldId id="396"/>
            <p14:sldId id="397"/>
            <p14:sldId id="398"/>
            <p14:sldId id="399"/>
            <p14:sldId id="338"/>
            <p14:sldId id="336"/>
            <p14:sldId id="337"/>
            <p14:sldId id="342"/>
            <p14:sldId id="377"/>
            <p14:sldId id="339"/>
            <p14:sldId id="343"/>
            <p14:sldId id="335"/>
            <p14:sldId id="345"/>
            <p14:sldId id="400"/>
            <p14:sldId id="344"/>
            <p14:sldId id="361"/>
            <p14:sldId id="374"/>
            <p14:sldId id="375"/>
            <p14:sldId id="376"/>
            <p14:sldId id="393"/>
            <p14:sldId id="394"/>
            <p14:sldId id="395"/>
            <p14:sldId id="401"/>
          </p14:sldIdLst>
        </p14:section>
        <p14:section name="Diapos du passé" id="{E92E0F5D-2B0E-4E87-91FF-93DB6C5A32D6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1E1E1E"/>
    <a:srgbClr val="000000"/>
    <a:srgbClr val="0000FF"/>
    <a:srgbClr val="2B91AF"/>
    <a:srgbClr val="00FF00"/>
    <a:srgbClr val="FFFFFF"/>
    <a:srgbClr val="FF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napToObjects="1">
      <p:cViewPr varScale="1">
        <p:scale>
          <a:sx n="141" d="100"/>
          <a:sy n="141" d="100"/>
        </p:scale>
        <p:origin x="642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3FA895-FDAD-4754-B94F-19C6A070BB56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98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E7E6AFF-BC1B-423B-810E-EB8D7F181FF1}" type="slidenum">
              <a:rPr lang="fr-FR" smtClean="0"/>
              <a:pPr eaLnBrk="1" hangingPunct="1"/>
              <a:t>5</a:t>
            </a:fld>
            <a:endParaRPr lang="fr-FR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B94A4FA-E156-422D-9F2C-5A8E456716C2}" type="slidenum">
              <a:rPr lang="fr-FR" smtClean="0"/>
              <a:pPr eaLnBrk="1" hangingPunct="1"/>
              <a:t>6</a:t>
            </a:fld>
            <a:endParaRPr lang="fr-FR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B644D06-85FC-4AE9-90BE-C045CA04B37E}" type="slidenum">
              <a:rPr lang="fr-FR" smtClean="0"/>
              <a:pPr eaLnBrk="1" hangingPunct="1"/>
              <a:t>12</a:t>
            </a:fld>
            <a:endParaRPr lang="fr-FR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4FD94C-5FEA-41E7-8784-DCAA495F71ED}" type="slidenum">
              <a:rPr lang="fr-FR" smtClean="0"/>
              <a:pPr eaLnBrk="1" hangingPunct="1"/>
              <a:t>20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3FA895-FDAD-4754-B94F-19C6A070BB56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733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301073" y="804795"/>
            <a:ext cx="1761201" cy="1897923"/>
            <a:chOff x="301073" y="804795"/>
            <a:chExt cx="1761201" cy="1897923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1073" y="804795"/>
              <a:ext cx="1761201" cy="640437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770" y="1467382"/>
              <a:ext cx="693806" cy="320218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998" y="1809749"/>
              <a:ext cx="895351" cy="892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566032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993986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3889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5997242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4051189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7501852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6012949"/>
      </p:ext>
    </p:extLst>
  </p:cSld>
  <p:clrMapOvr>
    <a:masterClrMapping/>
  </p:clrMapOvr>
  <p:transition>
    <p:wip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9524633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6978017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331466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80024" y="4811316"/>
            <a:ext cx="273600" cy="275034"/>
          </a:xfrm>
          <a:prstGeom prst="ellipse">
            <a:avLst/>
          </a:prstGeom>
          <a:ln>
            <a:headEnd/>
            <a:tailEnd/>
          </a:ln>
          <a:effectLst>
            <a:outerShdw blurRad="114300" dir="5400000" sx="90000" sy="-19000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0" h="1270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none"/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latin typeface="Calibri" pitchFamily="34" charset="0"/>
                <a:cs typeface="Calibri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7827591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56710380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49546175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97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4" r:id="rId8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3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3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3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3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3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4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4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4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4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10/01/2023</a:t>
            </a:fld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23310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5" r:id="rId3"/>
    <p:sldLayoutId id="2147483726" r:id="rId4"/>
    <p:sldLayoutId id="2147483727" r:id="rId5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0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0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0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0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1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1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1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1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10/01/2023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84504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hyperlink" Target="Chap7_Ex0_v2.sln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0.png"/><Relationship Id="rId3" Type="http://schemas.microsoft.com/office/2007/relationships/media" Target="../media/media7.mp3"/><Relationship Id="rId7" Type="http://schemas.openxmlformats.org/officeDocument/2006/relationships/image" Target="../media/image5.png"/><Relationship Id="rId12" Type="http://schemas.openxmlformats.org/officeDocument/2006/relationships/slide" Target="slide20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9.png"/><Relationship Id="rId4" Type="http://schemas.openxmlformats.org/officeDocument/2006/relationships/audio" Target="../media/media7.mp3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9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9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9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9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9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0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hyperlink" Target="Chap7_Ex1.sln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hyperlink" Target="Chap7_Ex2.sl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hyperlink" Target="Chap7_Ex3.sln" TargetMode="External"/><Relationship Id="rId5" Type="http://schemas.openxmlformats.org/officeDocument/2006/relationships/image" Target="../media/image11.png"/><Relationship Id="rId4" Type="http://schemas.openxmlformats.org/officeDocument/2006/relationships/hyperlink" Target="Chap2_Ex3.sl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hyperlink" Target="Chap7_Ex4.sln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3.xml"/><Relationship Id="rId4" Type="http://schemas.openxmlformats.org/officeDocument/2006/relationships/slide" Target="slide5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hyperlink" Target="Chap7_Ex5.sln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0.png"/><Relationship Id="rId3" Type="http://schemas.microsoft.com/office/2007/relationships/media" Target="../media/media7.mp3"/><Relationship Id="rId7" Type="http://schemas.openxmlformats.org/officeDocument/2006/relationships/image" Target="../media/image5.png"/><Relationship Id="rId12" Type="http://schemas.openxmlformats.org/officeDocument/2006/relationships/slide" Target="slide6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9.png"/><Relationship Id="rId4" Type="http://schemas.openxmlformats.org/officeDocument/2006/relationships/audio" Target="../media/media7.mp3"/><Relationship Id="rId9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9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9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9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hyperlink" Target="Chap7_Ex0_v1.sl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Exemple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z="2000" dirty="0"/>
              <a:t>Voici sa définition. Est-ce légal ?</a:t>
            </a:r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eaLnBrk="1" hangingPunct="1">
              <a:lnSpc>
                <a:spcPct val="90000"/>
              </a:lnSpc>
            </a:pPr>
            <a:endParaRPr lang="fr-FR" sz="2000" dirty="0"/>
          </a:p>
          <a:p>
            <a:pPr lvl="1" eaLnBrk="1" hangingPunct="1">
              <a:lnSpc>
                <a:spcPct val="90000"/>
              </a:lnSpc>
            </a:pPr>
            <a:endParaRPr lang="fr-FR" sz="1800" dirty="0"/>
          </a:p>
          <a:p>
            <a:pPr lvl="1">
              <a:lnSpc>
                <a:spcPct val="90000"/>
              </a:lnSpc>
            </a:pPr>
            <a:r>
              <a:rPr lang="fr-FR" sz="1800" dirty="0"/>
              <a:t>La fonction </a:t>
            </a:r>
            <a:r>
              <a:rPr lang="en-US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r>
              <a:rPr lang="en-US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::Copier</a:t>
            </a:r>
            <a:r>
              <a:rPr lang="fr-FR" sz="1800" dirty="0"/>
              <a:t> est membre de </a:t>
            </a:r>
            <a:r>
              <a:rPr lang="en-US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r>
              <a:rPr lang="fr-FR" sz="1800" dirty="0"/>
              <a:t>, elle a donc accès à tous les autres membres, même ceux d’un autre objet.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10</a:t>
            </a:fld>
            <a:endParaRPr lang="fr-FR" dirty="0"/>
          </a:p>
        </p:txBody>
      </p:sp>
      <p:sp>
        <p:nvSpPr>
          <p:cNvPr id="1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Intérêts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Initialisation des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37894" name="AutoShape 4"/>
          <p:cNvSpPr>
            <a:spLocks noChangeArrowheads="1"/>
          </p:cNvSpPr>
          <p:nvPr/>
        </p:nvSpPr>
        <p:spPr bwMode="auto">
          <a:xfrm>
            <a:off x="2500686" y="1600201"/>
            <a:ext cx="4114799" cy="1200150"/>
          </a:xfrm>
          <a:prstGeom prst="roundRect">
            <a:avLst>
              <a:gd name="adj" fmla="val 6097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::Copier(</a:t>
            </a:r>
            <a:r>
              <a:rPr lang="en-US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&amp;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carre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)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&lt;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4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; ++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)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m_points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] = 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carre.m_points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];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fr-FR" sz="1200"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47110" name="AutoShape 6"/>
          <p:cNvSpPr>
            <a:spLocks noChangeArrowheads="1"/>
          </p:cNvSpPr>
          <p:nvPr/>
        </p:nvSpPr>
        <p:spPr bwMode="auto">
          <a:xfrm>
            <a:off x="6070541" y="1809750"/>
            <a:ext cx="3014871" cy="571500"/>
          </a:xfrm>
          <a:prstGeom prst="wedgeRoundRectCallout">
            <a:avLst>
              <a:gd name="adj1" fmla="val -137109"/>
              <a:gd name="adj2" fmla="val 4995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Accès à la donnée membre privée </a:t>
            </a:r>
            <a:r>
              <a:rPr lang="fr-FR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m_points</a:t>
            </a:r>
            <a:r>
              <a:rPr lang="fr-FR" sz="1400" dirty="0">
                <a:latin typeface="Calibri" pitchFamily="34" charset="0"/>
                <a:cs typeface="Calibri" pitchFamily="34" charset="0"/>
              </a:rPr>
              <a:t> de l’objet courant</a:t>
            </a:r>
          </a:p>
        </p:txBody>
      </p:sp>
      <p:sp>
        <p:nvSpPr>
          <p:cNvPr id="47111" name="AutoShape 7"/>
          <p:cNvSpPr>
            <a:spLocks noChangeArrowheads="1"/>
          </p:cNvSpPr>
          <p:nvPr/>
        </p:nvSpPr>
        <p:spPr bwMode="auto">
          <a:xfrm>
            <a:off x="5853484" y="2686050"/>
            <a:ext cx="3072849" cy="514350"/>
          </a:xfrm>
          <a:prstGeom prst="wedgeRoundRectCallout">
            <a:avLst>
              <a:gd name="adj1" fmla="val -72134"/>
              <a:gd name="adj2" fmla="val -75764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Accès à la donnée membre privée </a:t>
            </a:r>
            <a:r>
              <a:rPr lang="fr-FR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m_points</a:t>
            </a:r>
            <a:r>
              <a:rPr lang="fr-FR" sz="1400" dirty="0"/>
              <a:t> </a:t>
            </a:r>
            <a:r>
              <a:rPr lang="fr-FR" sz="1400" dirty="0">
                <a:latin typeface="Calibri" pitchFamily="34" charset="0"/>
                <a:cs typeface="Calibri" pitchFamily="34" charset="0"/>
              </a:rPr>
              <a:t>de l’objet </a:t>
            </a:r>
            <a:r>
              <a:rPr lang="fr-FR" sz="14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carre</a:t>
            </a:r>
          </a:p>
        </p:txBody>
      </p:sp>
      <p:sp>
        <p:nvSpPr>
          <p:cNvPr id="13" name="Rectangle à coins arrondis 12">
            <a:hlinkClick r:id="rId4" action="ppaction://hlinkfile"/>
          </p:cNvPr>
          <p:cNvSpPr/>
          <p:nvPr/>
        </p:nvSpPr>
        <p:spPr>
          <a:xfrm>
            <a:off x="4648200" y="340995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La preuve</a:t>
            </a:r>
          </a:p>
        </p:txBody>
      </p:sp>
      <p:pic>
        <p:nvPicPr>
          <p:cNvPr id="11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4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4806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907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7110" grpId="0" animBg="1"/>
      <p:bldP spid="47111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La classe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fr-FR" sz="2800" dirty="0"/>
              <a:t>Une </a:t>
            </a:r>
            <a:r>
              <a:rPr lang="fr-FR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</a:t>
            </a:r>
            <a:r>
              <a:rPr lang="fr-FR" sz="2800" dirty="0"/>
              <a:t>, au même titre qu’une structure, est un type abstrait de données</a:t>
            </a:r>
          </a:p>
          <a:p>
            <a:pPr eaLnBrk="1" hangingPunct="1">
              <a:lnSpc>
                <a:spcPct val="90000"/>
              </a:lnSpc>
              <a:defRPr/>
            </a:pPr>
            <a:endParaRPr lang="fr-FR" sz="2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fr-FR" sz="2800" dirty="0"/>
              <a:t>Différence entre structure et classe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fr-FR" sz="24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sz="2400" dirty="0"/>
              <a:t>Techniquement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fr-FR" sz="2000" dirty="0"/>
              <a:t>Par défaut, les membres d’une classe sont privés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fr-FR" sz="2000" dirty="0"/>
              <a:t>Par défaut, les membres d’une structure sont publics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fr-FR" sz="24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sz="2400" dirty="0"/>
              <a:t>Usuellement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fr-FR" sz="2000" dirty="0"/>
              <a:t>Structures réservées aux types abstraits de données ne contenant que des données membres publiques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fr-FR" sz="2000" dirty="0"/>
              <a:t>Autrement : toujours des classes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11</a:t>
            </a:fld>
            <a:endParaRPr lang="fr-FR" dirty="0"/>
          </a:p>
        </p:txBody>
      </p:sp>
      <p:sp>
        <p:nvSpPr>
          <p:cNvPr id="7" name="Espace réservé du texte 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Définition – rôle</a:t>
            </a:r>
          </a:p>
          <a:p>
            <a:pPr lvl="1"/>
            <a:r>
              <a:rPr lang="fr-FR" b="1" dirty="0" err="1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struct</a:t>
            </a:r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 vs class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Intérêts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et objets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6203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Mot clé </a:t>
            </a: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endParaRPr lang="fr-FR" sz="24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2803525" y="1504952"/>
            <a:ext cx="5197475" cy="3376612"/>
          </a:xfrm>
          <a:prstGeom prst="roundRect">
            <a:avLst>
              <a:gd name="adj" fmla="val 314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</a:rPr>
              <a:t>{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05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 SPoint2D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m_points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</a:rPr>
              <a:t>4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];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: </a:t>
            </a:r>
            <a:endParaRPr lang="fr-FR" sz="1050" b="1" i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//Affichage du carré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Afficher()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//Affichage en texte des positions des 4 coins du carré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AfficherTexte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()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//Créer le carré à l'aide d'un point et d'un vecteur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Creer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SPoint2D&amp;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depart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direction);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//Calculer la longueur de son côté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Cote()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//Calculer son périmètre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Perimetre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()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</a:t>
            </a:r>
            <a:r>
              <a:rPr lang="fr-FR" sz="10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//Copie un carré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Copier(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&amp; carre);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  <a:endParaRPr lang="fr-FR" sz="12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3994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C++, et tout devient </a:t>
            </a: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endParaRPr lang="fr-FR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12</a:t>
            </a:fld>
            <a:endParaRPr lang="fr-FR" dirty="0"/>
          </a:p>
        </p:txBody>
      </p:sp>
      <p:sp>
        <p:nvSpPr>
          <p:cNvPr id="1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struct vs class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Intérêts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Initialisation des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2836015" y="1492346"/>
            <a:ext cx="1069524" cy="26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CCarre</a:t>
            </a:r>
            <a:endParaRPr lang="fr-FR" sz="12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2836015" y="1492347"/>
            <a:ext cx="1143262" cy="26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endParaRPr lang="fr-FR" sz="12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2835275" y="1858204"/>
            <a:ext cx="774571" cy="26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cs typeface="+mn-cs"/>
              </a:rPr>
              <a:t>private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8751" y="1028699"/>
            <a:ext cx="1340165" cy="14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470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3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3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/>
      <p:bldP spid="73732" grpId="0"/>
      <p:bldP spid="73735" grpId="0"/>
      <p:bldP spid="7373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7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Benjamin ALBOUY-KISSI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Quand doit-on utiliser des passages de paramètres par références constantes ?</a:t>
            </a:r>
          </a:p>
          <a:p>
            <a:pPr lvl="1"/>
            <a:r>
              <a:rPr lang="fr-FR" dirty="0"/>
              <a:t>Lorsque le paramètre est un objet en entrée – sortie</a:t>
            </a:r>
          </a:p>
          <a:p>
            <a:pPr lvl="1"/>
            <a:r>
              <a:rPr lang="fr-FR" dirty="0"/>
              <a:t>Lorsque le paramètre est un objet en entrée seulement</a:t>
            </a:r>
          </a:p>
          <a:p>
            <a:pPr lvl="1"/>
            <a:r>
              <a:rPr lang="fr-FR" dirty="0"/>
              <a:t>Lorsque le paramètre est une donnée de type intégral (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lang="fr-FR" dirty="0"/>
              <a:t>,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+mn-cs"/>
              </a:rPr>
              <a:t>double</a:t>
            </a:r>
            <a:r>
              <a:rPr lang="fr-FR" dirty="0"/>
              <a:t>,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lang="fr-FR" dirty="0"/>
              <a:t>, ...) en entrée – sortie</a:t>
            </a:r>
          </a:p>
          <a:p>
            <a:pPr lvl="1"/>
            <a:r>
              <a:rPr lang="fr-FR" dirty="0"/>
              <a:t>Lorsque le paramètre est une donnée de type intégral (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lang="fr-FR" dirty="0"/>
              <a:t>,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+mn-cs"/>
              </a:rPr>
              <a:t>double</a:t>
            </a:r>
            <a:r>
              <a:rPr lang="fr-FR" dirty="0"/>
              <a:t>,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+mn-cs"/>
              </a:rPr>
              <a:t>float</a:t>
            </a:r>
            <a:r>
              <a:rPr lang="fr-FR" dirty="0"/>
              <a:t>, ...) en entrée seulement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	1/7</a:t>
            </a:r>
          </a:p>
        </p:txBody>
      </p:sp>
      <p:pic>
        <p:nvPicPr>
          <p:cNvPr id="6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10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2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DED0EC27-E819-4D7B-BE03-B48CCD1A8F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3245708"/>
                  </p:ext>
                </p:extLst>
              </p:nvPr>
            </p:nvGraphicFramePr>
            <p:xfrm>
              <a:off x="8001000" y="4459215"/>
              <a:ext cx="1028700" cy="578644"/>
            </p:xfrm>
            <a:graphic>
              <a:graphicData uri="http://schemas.microsoft.com/office/powerpoint/2016/slidezoom">
                <pslz:sldZm>
                  <pslz:sldZmObj sldId="363" cId="3370032820">
                    <pslz:zmPr id="{1E86460F-08F0-45F7-937B-EBD649D0936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28700" cy="5786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ED0EC27-E819-4D7B-BE03-B48CCD1A8F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01000" y="4459215"/>
                <a:ext cx="1028700" cy="5786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8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7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précaution doit-on prendre lorsqu'on inclut un fichier d'en-tête ?</a:t>
            </a:r>
          </a:p>
          <a:p>
            <a:pPr lvl="1"/>
            <a:r>
              <a:rPr lang="fr-FR" dirty="0"/>
              <a:t>Aucune, le compilateur se charge de tout</a:t>
            </a:r>
          </a:p>
          <a:p>
            <a:pPr lvl="1"/>
            <a:r>
              <a:rPr lang="fr-FR" dirty="0"/>
              <a:t>Mettre en place un mécanisme automatique pour s'assurer que le fichier n'a pas déjà été inclus dans un autre fichier</a:t>
            </a:r>
          </a:p>
          <a:p>
            <a:pPr lvl="1"/>
            <a:r>
              <a:rPr lang="fr-FR" dirty="0"/>
              <a:t>Vérifier que le fichier n'a pas déjà été inclus dans un autre fichier CPP</a:t>
            </a:r>
          </a:p>
          <a:p>
            <a:pPr lvl="1"/>
            <a:r>
              <a:rPr lang="fr-FR" dirty="0"/>
              <a:t>Vérifier que le fichier n'a pas déjà été inclus dans un autre fichier d'en-tête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Sodage</a:t>
            </a:r>
            <a:r>
              <a:rPr lang="fr-FR" dirty="0"/>
              <a:t> ! 	2/7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93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 permet l'encapsulation ?</a:t>
            </a:r>
          </a:p>
          <a:p>
            <a:pPr lvl="1"/>
            <a:r>
              <a:rPr lang="fr-FR" dirty="0"/>
              <a:t>Définir un nouveau type de structure s'apparentant à une capsule</a:t>
            </a:r>
          </a:p>
          <a:p>
            <a:pPr lvl="1"/>
            <a:r>
              <a:rPr lang="fr-FR" dirty="0"/>
              <a:t>Cacher l'implémentation d'un type abstrait</a:t>
            </a:r>
          </a:p>
          <a:p>
            <a:pPr lvl="1"/>
            <a:r>
              <a:rPr lang="fr-FR" dirty="0"/>
              <a:t>Contrôler l'accès aux données d'un type abstrait</a:t>
            </a:r>
          </a:p>
          <a:p>
            <a:pPr lvl="1"/>
            <a:r>
              <a:rPr lang="fr-FR" dirty="0"/>
              <a:t>Définir une interface entre le nouveau type et le programme client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 	3/7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8949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membres privés d'un type de données sont accessibles :</a:t>
            </a:r>
          </a:p>
          <a:p>
            <a:pPr lvl="1"/>
            <a:r>
              <a:rPr lang="fr-FR" dirty="0"/>
              <a:t>Par les autres membres protégés de ce type</a:t>
            </a:r>
          </a:p>
          <a:p>
            <a:pPr lvl="1"/>
            <a:r>
              <a:rPr lang="fr-FR" dirty="0"/>
              <a:t>Par les autres membres privés de ce type</a:t>
            </a:r>
          </a:p>
          <a:p>
            <a:pPr lvl="1"/>
            <a:r>
              <a:rPr lang="fr-FR" dirty="0"/>
              <a:t>Depuis l'extérieur du type de données, du moment qu’un objet de ce type existe</a:t>
            </a:r>
          </a:p>
          <a:p>
            <a:pPr lvl="1"/>
            <a:r>
              <a:rPr lang="fr-FR" dirty="0"/>
              <a:t>Par les autres membres publics de ce type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 	4/7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2337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membres publics d'un type de données sont accessibles :</a:t>
            </a:r>
          </a:p>
          <a:p>
            <a:pPr lvl="1"/>
            <a:r>
              <a:rPr lang="fr-FR" dirty="0"/>
              <a:t>Depuis l'extérieur du type de données, du moment qu’un objet de ce type existe</a:t>
            </a:r>
          </a:p>
          <a:p>
            <a:pPr lvl="1"/>
            <a:r>
              <a:rPr lang="fr-FR" dirty="0"/>
              <a:t>Par les autres membres privés de ce type</a:t>
            </a:r>
          </a:p>
          <a:p>
            <a:pPr lvl="1"/>
            <a:r>
              <a:rPr lang="fr-FR" dirty="0"/>
              <a:t>Par les autres membres publics de ce type</a:t>
            </a:r>
          </a:p>
          <a:p>
            <a:pPr lvl="1"/>
            <a:r>
              <a:rPr lang="fr-FR" dirty="0"/>
              <a:t>Par les autres membres protégés de ce type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 	5/7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9658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membres protégés d'un type de données sont :</a:t>
            </a:r>
          </a:p>
          <a:p>
            <a:pPr lvl="1"/>
            <a:r>
              <a:rPr lang="fr-FR" dirty="0"/>
              <a:t>Dans l'état actuel de mes connaissances, n'existent pas</a:t>
            </a:r>
          </a:p>
          <a:p>
            <a:pPr lvl="1"/>
            <a:r>
              <a:rPr lang="fr-FR" dirty="0"/>
              <a:t>Dans l'état actuel de mes connaissances, identiques aux membres publics</a:t>
            </a:r>
          </a:p>
          <a:p>
            <a:pPr lvl="1"/>
            <a:r>
              <a:rPr lang="fr-FR" dirty="0"/>
              <a:t>Dans l'état actuel de mes connaissances, identiques aux membres privés</a:t>
            </a:r>
          </a:p>
          <a:p>
            <a:pPr lvl="1"/>
            <a:r>
              <a:rPr lang="fr-FR" dirty="0"/>
              <a:t>N'existent pas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 	6/7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6163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3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Qu'est-ce qu'une classe ?</a:t>
            </a:r>
          </a:p>
          <a:p>
            <a:pPr lvl="1"/>
            <a:r>
              <a:rPr lang="fr-FR" dirty="0"/>
              <a:t>La même chose qu'une structure à la différence près que les membres d'une classe sont par défaut privés</a:t>
            </a:r>
          </a:p>
          <a:p>
            <a:pPr lvl="1"/>
            <a:r>
              <a:rPr lang="fr-FR" dirty="0"/>
              <a:t>La même chose qu'une structure à la différence près que les membres d'une classe sont par défaut publics</a:t>
            </a:r>
          </a:p>
          <a:p>
            <a:pPr lvl="1"/>
            <a:r>
              <a:rPr lang="fr-FR" dirty="0"/>
              <a:t>Un truc qui fait vachement bien sur un CV</a:t>
            </a:r>
          </a:p>
          <a:p>
            <a:pPr lvl="1"/>
            <a:r>
              <a:rPr lang="fr-FR" dirty="0"/>
              <a:t>Un ensemble d'élèves suivant habituellement les cours ensembles, mais cela n'a aucun rapport avec ce cours.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 	7/7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7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7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7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7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8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432105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fr-FR" dirty="0"/>
              <a:t>Encapsulation</a:t>
            </a:r>
          </a:p>
          <a:p>
            <a:pPr lvl="0">
              <a:defRPr/>
            </a:pPr>
            <a:r>
              <a:rPr lang="fr-FR" dirty="0">
                <a:solidFill>
                  <a:srgbClr val="FFFFFF"/>
                </a:solidFill>
              </a:rPr>
              <a:t>Classes et Objets</a:t>
            </a:r>
          </a:p>
          <a:p>
            <a:pPr lvl="0">
              <a:defRPr/>
            </a:pPr>
            <a:r>
              <a:rPr lang="fr-FR" dirty="0">
                <a:solidFill>
                  <a:srgbClr val="FFFFFF"/>
                </a:solidFill>
              </a:rPr>
              <a:t>Initialisation des objets</a:t>
            </a:r>
          </a:p>
          <a:p>
            <a:pPr lvl="0">
              <a:defRPr/>
            </a:pPr>
            <a:r>
              <a:rPr lang="fr-FR" dirty="0">
                <a:solidFill>
                  <a:srgbClr val="FFFFFF"/>
                </a:solidFill>
              </a:rPr>
              <a:t>Raccourcis de syntaxe</a:t>
            </a:r>
          </a:p>
          <a:p>
            <a:pPr eaLnBrk="1" hangingPunct="1">
              <a:defRPr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rgbClr val="EFFAFF"/>
                </a:solidFill>
              </a:rPr>
              <a:t>Encapsulation</a:t>
            </a:r>
            <a:endParaRPr lang="fr-F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</p:spTree>
    <p:extLst>
      <p:ext uri="{BB962C8B-B14F-4D97-AF65-F5344CB8AC3E}">
        <p14:creationId xmlns:p14="http://schemas.microsoft.com/office/powerpoint/2010/main" val="568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0">
              <a:defRPr/>
            </a:pPr>
            <a:r>
              <a:rPr lang="fr-FR" dirty="0">
                <a:solidFill>
                  <a:srgbClr val="FFFFFF"/>
                </a:solidFill>
              </a:rPr>
              <a:t>Classes et Objets</a:t>
            </a:r>
          </a:p>
          <a:p>
            <a:pPr lvl="0">
              <a:defRPr/>
            </a:pPr>
            <a:r>
              <a:rPr lang="fr-FR" dirty="0">
                <a:solidFill>
                  <a:srgbClr val="FFFFFF"/>
                </a:solidFill>
              </a:rPr>
              <a:t>Initialisation des objets</a:t>
            </a:r>
          </a:p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Raccourcis de syntaxe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Encapsulation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</p:spTree>
    <p:extLst>
      <p:ext uri="{BB962C8B-B14F-4D97-AF65-F5344CB8AC3E}">
        <p14:creationId xmlns:p14="http://schemas.microsoft.com/office/powerpoint/2010/main" val="33700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uiExpand="1" build="p"/>
      <p:bldP spid="65539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Encapsulation</a:t>
            </a:r>
            <a:endParaRPr lang="fr-FR" dirty="0"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fr-FR" dirty="0">
                <a:solidFill>
                  <a:srgbClr val="FFFFFF"/>
                </a:solidFill>
              </a:rPr>
              <a:t>Classes et Objets</a:t>
            </a:r>
          </a:p>
          <a:p>
            <a:pPr lvl="0">
              <a:defRPr/>
            </a:pPr>
            <a:r>
              <a:rPr lang="fr-FR" dirty="0">
                <a:solidFill>
                  <a:srgbClr val="FFFFFF"/>
                </a:solidFill>
              </a:rPr>
              <a:t>Initialisation des objets</a:t>
            </a:r>
          </a:p>
          <a:p>
            <a:pPr>
              <a:defRPr/>
            </a:pPr>
            <a:r>
              <a:rPr lang="fr-FR" dirty="0">
                <a:solidFill>
                  <a:srgbClr val="FFFFFF"/>
                </a:solidFill>
              </a:rPr>
              <a:t>Raccourcis de syntaxe</a:t>
            </a:r>
          </a:p>
          <a:p>
            <a:pPr lvl="0">
              <a:defRPr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rgbClr val="EFFAFF"/>
                </a:solidFill>
              </a:rPr>
              <a:t>Encapsulation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5" grpId="0"/>
          <p:bldP spid="6" grpId="0"/>
          <p:bldP spid="9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Vocabulaire</a:t>
            </a:r>
          </a:p>
        </p:txBody>
      </p:sp>
      <p:sp>
        <p:nvSpPr>
          <p:cNvPr id="5530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fr-FR" sz="2400" dirty="0"/>
          </a:p>
          <a:p>
            <a:pPr eaLnBrk="1" hangingPunct="1">
              <a:defRPr/>
            </a:pPr>
            <a:endParaRPr lang="fr-FR" sz="2400" dirty="0"/>
          </a:p>
          <a:p>
            <a:pPr eaLnBrk="1" hangingPunct="1">
              <a:defRPr/>
            </a:pPr>
            <a:r>
              <a:rPr lang="fr-FR" sz="2400" dirty="0"/>
              <a:t>Une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</a:t>
            </a:r>
            <a:r>
              <a:rPr lang="fr-FR" sz="2400" dirty="0"/>
              <a:t> est un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abstrait de données</a:t>
            </a:r>
          </a:p>
          <a:p>
            <a:pPr eaLnBrk="1" hangingPunct="1">
              <a:defRPr/>
            </a:pPr>
            <a:endParaRPr lang="fr-FR" sz="2400" dirty="0"/>
          </a:p>
          <a:p>
            <a:pPr eaLnBrk="1" hangingPunct="1">
              <a:defRPr/>
            </a:pPr>
            <a:r>
              <a:rPr lang="fr-FR" sz="2400" dirty="0"/>
              <a:t>Une variable définie avec ce type est un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</a:t>
            </a:r>
          </a:p>
          <a:p>
            <a:pPr lvl="1" eaLnBrk="1" hangingPunct="1">
              <a:defRPr/>
            </a:pPr>
            <a:r>
              <a:rPr lang="fr-FR" sz="2000" dirty="0"/>
              <a:t>La création de l’objet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MonObj</a:t>
            </a:r>
            <a:r>
              <a:rPr lang="fr-FR" sz="2000" dirty="0"/>
              <a:t>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instancie</a:t>
            </a:r>
            <a:r>
              <a:rPr lang="fr-FR" sz="2000" dirty="0"/>
              <a:t> la classe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CMaClasse</a:t>
            </a:r>
            <a:endParaRPr lang="fr-FR" b="1" kern="1200" dirty="0">
              <a:solidFill>
                <a:srgbClr val="DCDCDC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lvl="1" eaLnBrk="1" hangingPunct="1">
              <a:defRPr/>
            </a:pPr>
            <a:r>
              <a:rPr lang="fr-FR" sz="2000" dirty="0"/>
              <a:t>L’objet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MonObj</a:t>
            </a:r>
            <a:r>
              <a:rPr lang="fr-FR" sz="2000" dirty="0"/>
              <a:t> est une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</a:t>
            </a:r>
            <a:r>
              <a:rPr lang="fr-FR" sz="2000" dirty="0"/>
              <a:t> de la classe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CMaClasse</a:t>
            </a:r>
            <a:endParaRPr lang="fr-FR" b="1" kern="1200" dirty="0">
              <a:solidFill>
                <a:srgbClr val="DCDCDC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eaLnBrk="1" hangingPunct="1">
              <a:defRPr/>
            </a:pPr>
            <a:endParaRPr lang="fr-FR" sz="2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23</a:t>
            </a:fld>
            <a:endParaRPr lang="fr-FR" dirty="0"/>
          </a:p>
        </p:txBody>
      </p:sp>
      <p:sp>
        <p:nvSpPr>
          <p:cNvPr id="9" name="Espace réservé du texte 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chemeClr val="bg2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chemeClr val="bg2"/>
                </a:solidFill>
              </a:rPr>
              <a:t>struct</a:t>
            </a:r>
            <a:r>
              <a:rPr lang="fr-FR" dirty="0">
                <a:solidFill>
                  <a:schemeClr val="bg2"/>
                </a:solidFill>
              </a:rPr>
              <a:t> vs class</a:t>
            </a:r>
          </a:p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Classes et objets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Intérêts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et objets</a:t>
            </a:r>
          </a:p>
        </p:txBody>
      </p:sp>
      <p:sp>
        <p:nvSpPr>
          <p:cNvPr id="41990" name="AutoShape 4"/>
          <p:cNvSpPr>
            <a:spLocks noChangeArrowheads="1"/>
          </p:cNvSpPr>
          <p:nvPr/>
        </p:nvSpPr>
        <p:spPr bwMode="auto">
          <a:xfrm>
            <a:off x="3619500" y="1257300"/>
            <a:ext cx="1905000" cy="742950"/>
          </a:xfrm>
          <a:prstGeom prst="roundRect">
            <a:avLst>
              <a:gd name="adj" fmla="val 16667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CMaClasse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…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  <a:endParaRPr lang="fr-FR" sz="1100" dirty="0">
              <a:solidFill>
                <a:srgbClr val="2B91A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991" name="AutoShape 5"/>
          <p:cNvSpPr>
            <a:spLocks noChangeArrowheads="1"/>
          </p:cNvSpPr>
          <p:nvPr/>
        </p:nvSpPr>
        <p:spPr bwMode="auto">
          <a:xfrm>
            <a:off x="3543300" y="2457450"/>
            <a:ext cx="2057400" cy="342900"/>
          </a:xfrm>
          <a:prstGeom prst="roundRect">
            <a:avLst>
              <a:gd name="adj" fmla="val 2986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CMaClasse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MonObj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0997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199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3200" dirty="0"/>
              <a:t>Intérêts de programmer avec des classes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fr-FR" sz="2800" dirty="0"/>
              <a:t>Abstraction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400" dirty="0"/>
              <a:t>Elève le niveau d’abstraction du langage de programmation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400" dirty="0"/>
              <a:t>Avantage : résolution plus directe du problème</a:t>
            </a:r>
          </a:p>
          <a:p>
            <a:pPr eaLnBrk="1" hangingPunct="1">
              <a:lnSpc>
                <a:spcPct val="120000"/>
              </a:lnSpc>
            </a:pPr>
            <a:r>
              <a:rPr lang="fr-FR" sz="2800" dirty="0"/>
              <a:t>Encapsulation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400" dirty="0"/>
              <a:t>Dissocie l’implémentation de l’interface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400" dirty="0"/>
              <a:t>Avantages : </a:t>
            </a:r>
          </a:p>
          <a:p>
            <a:pPr lvl="2" eaLnBrk="1" hangingPunct="1">
              <a:lnSpc>
                <a:spcPct val="120000"/>
              </a:lnSpc>
            </a:pPr>
            <a:r>
              <a:rPr lang="fr-FR" sz="2000" dirty="0"/>
              <a:t>permet de changer l’implémentation sans détruire le programme</a:t>
            </a:r>
          </a:p>
          <a:p>
            <a:pPr lvl="2" eaLnBrk="1" hangingPunct="1">
              <a:lnSpc>
                <a:spcPct val="120000"/>
              </a:lnSpc>
            </a:pPr>
            <a:r>
              <a:rPr lang="fr-FR" sz="2000" dirty="0"/>
              <a:t>sécurise l’accès aux données privées pour conserver leur cohérence</a:t>
            </a:r>
          </a:p>
          <a:p>
            <a:pPr eaLnBrk="1" hangingPunct="1">
              <a:lnSpc>
                <a:spcPct val="120000"/>
              </a:lnSpc>
            </a:pPr>
            <a:r>
              <a:rPr lang="fr-FR" sz="2800" dirty="0"/>
              <a:t>Fichiers d’entête, fichiers de définition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400" dirty="0"/>
              <a:t>Structure la programmation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400" dirty="0"/>
              <a:t>Avantage : découpe le programme en différents fichiers sources organisés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24</a:t>
            </a:fld>
            <a:endParaRPr lang="fr-FR" dirty="0"/>
          </a:p>
        </p:txBody>
      </p:sp>
      <p:sp>
        <p:nvSpPr>
          <p:cNvPr id="8" name="Espace réservé du texte 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Classes et objets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Intérêts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et objets</a:t>
            </a:r>
          </a:p>
        </p:txBody>
      </p:sp>
    </p:spTree>
    <p:extLst>
      <p:ext uri="{BB962C8B-B14F-4D97-AF65-F5344CB8AC3E}">
        <p14:creationId xmlns:p14="http://schemas.microsoft.com/office/powerpoint/2010/main" val="252721751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</a:t>
            </a:r>
            <a:r>
              <a:rPr lang="fr-FR" dirty="0">
                <a:sym typeface="Wingdings" pitchFamily="2" charset="2"/>
              </a:rPr>
              <a:t> Code  Programme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>
          <a:noFill/>
          <a:effectLst>
            <a:outerShdw blurRad="114300" dir="5400000" sx="90000" sy="-19000" rotWithShape="0">
              <a:schemeClr val="dk2"/>
            </a:outerShdw>
          </a:effectLst>
        </p:spPr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25</a:t>
            </a:fld>
            <a:endParaRPr lang="fr-FR" dirty="0"/>
          </a:p>
        </p:txBody>
      </p:sp>
      <p:grpSp>
        <p:nvGrpSpPr>
          <p:cNvPr id="2" name="Group 72"/>
          <p:cNvGrpSpPr>
            <a:grpSpLocks/>
          </p:cNvGrpSpPr>
          <p:nvPr/>
        </p:nvGrpSpPr>
        <p:grpSpPr bwMode="auto">
          <a:xfrm>
            <a:off x="228600" y="4251723"/>
            <a:ext cx="8610600" cy="606028"/>
            <a:chOff x="144" y="3571"/>
            <a:chExt cx="5424" cy="509"/>
          </a:xfrm>
        </p:grpSpPr>
        <p:sp>
          <p:nvSpPr>
            <p:cNvPr id="47159" name="AutoShape 44"/>
            <p:cNvSpPr>
              <a:spLocks noChangeArrowheads="1"/>
            </p:cNvSpPr>
            <p:nvPr/>
          </p:nvSpPr>
          <p:spPr bwMode="auto">
            <a:xfrm>
              <a:off x="144" y="3840"/>
              <a:ext cx="5424" cy="2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lt2">
                    <a:tint val="80000"/>
                  </a:schemeClr>
                </a:gs>
                <a:gs pos="100000">
                  <a:schemeClr val="lt2">
                    <a:shade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  <a:scene3d>
              <a:camera prst="obliqueTopRight"/>
              <a:lightRig rig="threePt" dir="t">
                <a:rot lat="0" lon="0" rev="1200000"/>
              </a:lightRig>
            </a:scene3d>
            <a:sp3d extrusionH="203200"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fr-FR" b="1" dirty="0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rPr>
                <a:t>prog.exe</a:t>
              </a:r>
            </a:p>
          </p:txBody>
        </p:sp>
        <p:grpSp>
          <p:nvGrpSpPr>
            <p:cNvPr id="47160" name="Group 64"/>
            <p:cNvGrpSpPr>
              <a:grpSpLocks/>
            </p:cNvGrpSpPr>
            <p:nvPr/>
          </p:nvGrpSpPr>
          <p:grpSpPr bwMode="auto">
            <a:xfrm>
              <a:off x="626" y="3571"/>
              <a:ext cx="3920" cy="269"/>
              <a:chOff x="626" y="3571"/>
              <a:chExt cx="3920" cy="269"/>
            </a:xfrm>
          </p:grpSpPr>
          <p:cxnSp>
            <p:nvCxnSpPr>
              <p:cNvPr id="47161" name="AutoShape 58"/>
              <p:cNvCxnSpPr>
                <a:cxnSpLocks noChangeShapeType="1"/>
                <a:stCxn id="47150" idx="2"/>
                <a:endCxn id="47159" idx="0"/>
              </p:cNvCxnSpPr>
              <p:nvPr/>
            </p:nvCxnSpPr>
            <p:spPr bwMode="auto">
              <a:xfrm rot="16200000" flipH="1">
                <a:off x="1606" y="2591"/>
                <a:ext cx="269" cy="2230"/>
              </a:xfrm>
              <a:prstGeom prst="bentConnector3">
                <a:avLst>
                  <a:gd name="adj1" fmla="val 49815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162" name="AutoShape 59"/>
              <p:cNvCxnSpPr>
                <a:cxnSpLocks noChangeShapeType="1"/>
                <a:stCxn id="47151" idx="2"/>
                <a:endCxn id="47159" idx="0"/>
              </p:cNvCxnSpPr>
              <p:nvPr/>
            </p:nvCxnSpPr>
            <p:spPr bwMode="auto">
              <a:xfrm rot="16200000" flipH="1">
                <a:off x="2428" y="3413"/>
                <a:ext cx="269" cy="586"/>
              </a:xfrm>
              <a:prstGeom prst="bentConnector3">
                <a:avLst>
                  <a:gd name="adj1" fmla="val 49815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163" name="AutoShape 60"/>
              <p:cNvCxnSpPr>
                <a:cxnSpLocks noChangeShapeType="1"/>
                <a:stCxn id="47152" idx="2"/>
                <a:endCxn id="47159" idx="0"/>
              </p:cNvCxnSpPr>
              <p:nvPr/>
            </p:nvCxnSpPr>
            <p:spPr bwMode="auto">
              <a:xfrm rot="5400000">
                <a:off x="3566" y="2861"/>
                <a:ext cx="269" cy="1690"/>
              </a:xfrm>
              <a:prstGeom prst="bentConnector3">
                <a:avLst>
                  <a:gd name="adj1" fmla="val 49815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228601" y="3645694"/>
            <a:ext cx="7845425" cy="606029"/>
            <a:chOff x="144" y="3062"/>
            <a:chExt cx="4942" cy="509"/>
          </a:xfrm>
        </p:grpSpPr>
        <p:sp>
          <p:nvSpPr>
            <p:cNvPr id="47150" name="AutoShape 36"/>
            <p:cNvSpPr>
              <a:spLocks noChangeArrowheads="1"/>
            </p:cNvSpPr>
            <p:nvPr/>
          </p:nvSpPr>
          <p:spPr bwMode="auto">
            <a:xfrm>
              <a:off x="144" y="3331"/>
              <a:ext cx="964" cy="2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lt2">
                    <a:tint val="80000"/>
                  </a:schemeClr>
                </a:gs>
                <a:gs pos="100000">
                  <a:schemeClr val="lt2">
                    <a:shade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  <a:scene3d>
              <a:camera prst="obliqueTopRight"/>
              <a:lightRig rig="threePt" dir="t">
                <a:rot lat="0" lon="0" rev="1200000"/>
              </a:lightRig>
            </a:scene3d>
            <a:sp3d extrusionH="203200"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fr-FR" b="1" dirty="0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rPr>
                <a:t>prog.obj</a:t>
              </a:r>
            </a:p>
          </p:txBody>
        </p:sp>
        <p:sp>
          <p:nvSpPr>
            <p:cNvPr id="47151" name="AutoShape 37"/>
            <p:cNvSpPr>
              <a:spLocks noChangeArrowheads="1"/>
            </p:cNvSpPr>
            <p:nvPr/>
          </p:nvSpPr>
          <p:spPr bwMode="auto">
            <a:xfrm>
              <a:off x="1788" y="3331"/>
              <a:ext cx="964" cy="2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lt2">
                    <a:tint val="80000"/>
                  </a:schemeClr>
                </a:gs>
                <a:gs pos="100000">
                  <a:schemeClr val="lt2">
                    <a:shade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  <a:scene3d>
              <a:camera prst="obliqueTopRight"/>
              <a:lightRig rig="threePt" dir="t">
                <a:rot lat="0" lon="0" rev="1200000"/>
              </a:lightRig>
            </a:scene3d>
            <a:sp3d extrusionH="203200"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fr-FR" b="1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rPr>
                <a:t>classe1.obj</a:t>
              </a:r>
            </a:p>
          </p:txBody>
        </p:sp>
        <p:sp>
          <p:nvSpPr>
            <p:cNvPr id="47152" name="AutoShape 38"/>
            <p:cNvSpPr>
              <a:spLocks noChangeArrowheads="1"/>
            </p:cNvSpPr>
            <p:nvPr/>
          </p:nvSpPr>
          <p:spPr bwMode="auto">
            <a:xfrm>
              <a:off x="4064" y="3331"/>
              <a:ext cx="964" cy="2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lt2">
                    <a:tint val="80000"/>
                  </a:schemeClr>
                </a:gs>
                <a:gs pos="100000">
                  <a:schemeClr val="lt2">
                    <a:shade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  <a:scene3d>
              <a:camera prst="obliqueTopRight"/>
              <a:lightRig rig="threePt" dir="t">
                <a:rot lat="0" lon="0" rev="1200000"/>
              </a:lightRig>
            </a:scene3d>
            <a:sp3d extrusionH="203200"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fr-FR" b="1" dirty="0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rPr>
                <a:t>classe2.obj</a:t>
              </a:r>
            </a:p>
          </p:txBody>
        </p:sp>
        <p:grpSp>
          <p:nvGrpSpPr>
            <p:cNvPr id="47153" name="Group 63"/>
            <p:cNvGrpSpPr>
              <a:grpSpLocks/>
            </p:cNvGrpSpPr>
            <p:nvPr/>
          </p:nvGrpSpPr>
          <p:grpSpPr bwMode="auto">
            <a:xfrm>
              <a:off x="626" y="3062"/>
              <a:ext cx="4460" cy="269"/>
              <a:chOff x="626" y="3062"/>
              <a:chExt cx="4460" cy="269"/>
            </a:xfrm>
          </p:grpSpPr>
          <p:cxnSp>
            <p:nvCxnSpPr>
              <p:cNvPr id="47154" name="AutoShape 40"/>
              <p:cNvCxnSpPr>
                <a:cxnSpLocks noChangeShapeType="1"/>
                <a:stCxn id="47142" idx="2"/>
                <a:endCxn id="47151" idx="0"/>
              </p:cNvCxnSpPr>
              <p:nvPr/>
            </p:nvCxnSpPr>
            <p:spPr bwMode="auto">
              <a:xfrm rot="16200000" flipH="1">
                <a:off x="1865" y="2927"/>
                <a:ext cx="269" cy="540"/>
              </a:xfrm>
              <a:prstGeom prst="bentConnector3">
                <a:avLst>
                  <a:gd name="adj1" fmla="val 49815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155" name="AutoShape 39"/>
              <p:cNvCxnSpPr>
                <a:cxnSpLocks noChangeShapeType="1"/>
                <a:stCxn id="47128" idx="2"/>
                <a:endCxn id="47150" idx="0"/>
              </p:cNvCxnSpPr>
              <p:nvPr/>
            </p:nvCxnSpPr>
            <p:spPr bwMode="auto">
              <a:xfrm rot="5400000">
                <a:off x="491" y="3197"/>
                <a:ext cx="269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156" name="AutoShape 41"/>
              <p:cNvCxnSpPr>
                <a:cxnSpLocks noChangeShapeType="1"/>
                <a:stCxn id="47143" idx="2"/>
                <a:endCxn id="47151" idx="0"/>
              </p:cNvCxnSpPr>
              <p:nvPr/>
            </p:nvCxnSpPr>
            <p:spPr bwMode="auto">
              <a:xfrm rot="5400000">
                <a:off x="2405" y="2927"/>
                <a:ext cx="269" cy="540"/>
              </a:xfrm>
              <a:prstGeom prst="bentConnector3">
                <a:avLst>
                  <a:gd name="adj1" fmla="val 49815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157" name="AutoShape 42"/>
              <p:cNvCxnSpPr>
                <a:cxnSpLocks noChangeShapeType="1"/>
                <a:stCxn id="47144" idx="2"/>
                <a:endCxn id="47152" idx="0"/>
              </p:cNvCxnSpPr>
              <p:nvPr/>
            </p:nvCxnSpPr>
            <p:spPr bwMode="auto">
              <a:xfrm rot="16200000" flipH="1">
                <a:off x="4141" y="2927"/>
                <a:ext cx="269" cy="540"/>
              </a:xfrm>
              <a:prstGeom prst="bentConnector3">
                <a:avLst>
                  <a:gd name="adj1" fmla="val 49815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158" name="AutoShape 43"/>
              <p:cNvCxnSpPr>
                <a:cxnSpLocks noChangeShapeType="1"/>
                <a:stCxn id="47145" idx="2"/>
                <a:endCxn id="47152" idx="0"/>
              </p:cNvCxnSpPr>
              <p:nvPr/>
            </p:nvCxnSpPr>
            <p:spPr bwMode="auto">
              <a:xfrm rot="5400000">
                <a:off x="4681" y="2927"/>
                <a:ext cx="269" cy="540"/>
              </a:xfrm>
              <a:prstGeom prst="bentConnector3">
                <a:avLst>
                  <a:gd name="adj1" fmla="val 49815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6" name="Group 74"/>
          <p:cNvGrpSpPr>
            <a:grpSpLocks/>
          </p:cNvGrpSpPr>
          <p:nvPr/>
        </p:nvGrpSpPr>
        <p:grpSpPr bwMode="auto">
          <a:xfrm>
            <a:off x="1981200" y="3039666"/>
            <a:ext cx="6858000" cy="606028"/>
            <a:chOff x="1248" y="2553"/>
            <a:chExt cx="4320" cy="509"/>
          </a:xfrm>
        </p:grpSpPr>
        <p:sp>
          <p:nvSpPr>
            <p:cNvPr id="47142" name="AutoShape 18"/>
            <p:cNvSpPr>
              <a:spLocks noChangeArrowheads="1"/>
            </p:cNvSpPr>
            <p:nvPr/>
          </p:nvSpPr>
          <p:spPr bwMode="auto">
            <a:xfrm>
              <a:off x="1248" y="2822"/>
              <a:ext cx="964" cy="2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lt2">
                    <a:tint val="80000"/>
                  </a:schemeClr>
                </a:gs>
                <a:gs pos="100000">
                  <a:schemeClr val="lt2">
                    <a:shade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/>
              <a:tailEnd type="triangle" w="med" len="med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  <a:scene3d>
              <a:camera prst="obliqueTopRight"/>
              <a:lightRig rig="threePt" dir="t">
                <a:rot lat="0" lon="0" rev="1200000"/>
              </a:lightRig>
            </a:scene3d>
            <a:sp3d extrusionH="203200"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fr-FR" b="1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rPr>
                <a:t>classe1.h</a:t>
              </a:r>
            </a:p>
          </p:txBody>
        </p:sp>
        <p:sp>
          <p:nvSpPr>
            <p:cNvPr id="47143" name="AutoShape 19"/>
            <p:cNvSpPr>
              <a:spLocks noChangeArrowheads="1"/>
            </p:cNvSpPr>
            <p:nvPr/>
          </p:nvSpPr>
          <p:spPr bwMode="auto">
            <a:xfrm>
              <a:off x="2328" y="2822"/>
              <a:ext cx="964" cy="2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lt2">
                    <a:tint val="80000"/>
                  </a:schemeClr>
                </a:gs>
                <a:gs pos="100000">
                  <a:schemeClr val="lt2">
                    <a:shade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/>
              <a:tailEnd type="triangle" w="med" len="med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  <a:scene3d>
              <a:camera prst="obliqueTopRight"/>
              <a:lightRig rig="threePt" dir="t">
                <a:rot lat="0" lon="0" rev="1200000"/>
              </a:lightRig>
            </a:scene3d>
            <a:sp3d extrusionH="203200"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fr-FR" b="1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rPr>
                <a:t>classe1.cpp</a:t>
              </a:r>
            </a:p>
          </p:txBody>
        </p:sp>
        <p:sp>
          <p:nvSpPr>
            <p:cNvPr id="47144" name="AutoShape 20"/>
            <p:cNvSpPr>
              <a:spLocks noChangeArrowheads="1"/>
            </p:cNvSpPr>
            <p:nvPr/>
          </p:nvSpPr>
          <p:spPr bwMode="auto">
            <a:xfrm>
              <a:off x="3524" y="2822"/>
              <a:ext cx="964" cy="2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lt2">
                    <a:tint val="80000"/>
                  </a:schemeClr>
                </a:gs>
                <a:gs pos="100000">
                  <a:schemeClr val="lt2">
                    <a:shade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/>
              <a:tailEnd type="triangle" w="med" len="med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  <a:scene3d>
              <a:camera prst="obliqueTopRight"/>
              <a:lightRig rig="threePt" dir="t">
                <a:rot lat="0" lon="0" rev="1200000"/>
              </a:lightRig>
            </a:scene3d>
            <a:sp3d extrusionH="203200"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fr-FR" b="1" dirty="0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rPr>
                <a:t>classe2.h</a:t>
              </a:r>
            </a:p>
          </p:txBody>
        </p:sp>
        <p:sp>
          <p:nvSpPr>
            <p:cNvPr id="47145" name="AutoShape 21"/>
            <p:cNvSpPr>
              <a:spLocks noChangeArrowheads="1"/>
            </p:cNvSpPr>
            <p:nvPr/>
          </p:nvSpPr>
          <p:spPr bwMode="auto">
            <a:xfrm>
              <a:off x="4604" y="2822"/>
              <a:ext cx="964" cy="2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lt2">
                    <a:tint val="80000"/>
                  </a:schemeClr>
                </a:gs>
                <a:gs pos="100000">
                  <a:schemeClr val="lt2">
                    <a:shade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/>
              <a:tailEnd type="triangle" w="med" len="med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  <a:scene3d>
              <a:camera prst="obliqueTopRight"/>
              <a:lightRig rig="threePt" dir="t">
                <a:rot lat="0" lon="0" rev="1200000"/>
              </a:lightRig>
            </a:scene3d>
            <a:sp3d extrusionH="203200"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fr-FR" b="1" dirty="0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rPr>
                <a:t>classe2.cpp</a:t>
              </a:r>
            </a:p>
          </p:txBody>
        </p:sp>
        <p:cxnSp>
          <p:nvCxnSpPr>
            <p:cNvPr id="47146" name="AutoShape 32"/>
            <p:cNvCxnSpPr>
              <a:cxnSpLocks noChangeShapeType="1"/>
            </p:cNvCxnSpPr>
            <p:nvPr/>
          </p:nvCxnSpPr>
          <p:spPr bwMode="auto">
            <a:xfrm rot="5400000">
              <a:off x="1865" y="2418"/>
              <a:ext cx="269" cy="540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47" name="AutoShape 33"/>
            <p:cNvCxnSpPr>
              <a:cxnSpLocks noChangeShapeType="1"/>
            </p:cNvCxnSpPr>
            <p:nvPr/>
          </p:nvCxnSpPr>
          <p:spPr bwMode="auto">
            <a:xfrm rot="16200000" flipH="1">
              <a:off x="2405" y="2418"/>
              <a:ext cx="269" cy="540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48" name="AutoShape 34"/>
            <p:cNvCxnSpPr>
              <a:cxnSpLocks noChangeShapeType="1"/>
            </p:cNvCxnSpPr>
            <p:nvPr/>
          </p:nvCxnSpPr>
          <p:spPr bwMode="auto">
            <a:xfrm rot="5400000">
              <a:off x="4141" y="2418"/>
              <a:ext cx="269" cy="540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49" name="AutoShape 35"/>
            <p:cNvCxnSpPr>
              <a:cxnSpLocks noChangeShapeType="1"/>
            </p:cNvCxnSpPr>
            <p:nvPr/>
          </p:nvCxnSpPr>
          <p:spPr bwMode="auto">
            <a:xfrm rot="16200000" flipH="1">
              <a:off x="4681" y="2418"/>
              <a:ext cx="269" cy="540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55"/>
          <p:cNvGrpSpPr>
            <a:grpSpLocks/>
          </p:cNvGrpSpPr>
          <p:nvPr/>
        </p:nvGrpSpPr>
        <p:grpSpPr bwMode="auto">
          <a:xfrm>
            <a:off x="1981200" y="2433637"/>
            <a:ext cx="6858000" cy="606029"/>
            <a:chOff x="1248" y="2044"/>
            <a:chExt cx="4320" cy="509"/>
          </a:xfrm>
        </p:grpSpPr>
        <p:grpSp>
          <p:nvGrpSpPr>
            <p:cNvPr id="47136" name="Group 46"/>
            <p:cNvGrpSpPr>
              <a:grpSpLocks/>
            </p:cNvGrpSpPr>
            <p:nvPr/>
          </p:nvGrpSpPr>
          <p:grpSpPr bwMode="auto">
            <a:xfrm>
              <a:off x="1248" y="2313"/>
              <a:ext cx="4320" cy="240"/>
              <a:chOff x="1248" y="2112"/>
              <a:chExt cx="4320" cy="240"/>
            </a:xfrm>
          </p:grpSpPr>
          <p:sp>
            <p:nvSpPr>
              <p:cNvPr id="47140" name="AutoShape 13"/>
              <p:cNvSpPr>
                <a:spLocks noChangeArrowheads="1"/>
              </p:cNvSpPr>
              <p:nvPr/>
            </p:nvSpPr>
            <p:spPr bwMode="auto">
              <a:xfrm>
                <a:off x="1248" y="2112"/>
                <a:ext cx="2044" cy="24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lt2">
                      <a:tint val="80000"/>
                    </a:schemeClr>
                  </a:gs>
                  <a:gs pos="100000">
                    <a:schemeClr val="lt2">
                      <a:shade val="3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  <a:headEnd/>
                <a:tailEnd type="triangle" w="med" len="med"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  <a:scene3d>
                <a:camera prst="obliqueTopRight"/>
                <a:lightRig rig="threePt" dir="t">
                  <a:rot lat="0" lon="0" rev="1200000"/>
                </a:lightRig>
              </a:scene3d>
              <a:sp3d extrusionH="203200">
                <a:bevelT w="63500" h="25400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flatTx/>
              </a:bodyPr>
              <a:lstStyle/>
              <a:p>
                <a:pPr algn="ctr"/>
                <a:r>
                  <a:rPr lang="fr-FR" b="1">
                    <a:solidFill>
                      <a:schemeClr val="lt1"/>
                    </a:solidFill>
                    <a:latin typeface="Calibri" pitchFamily="34" charset="0"/>
                    <a:cs typeface="Calibri" pitchFamily="34" charset="0"/>
                  </a:rPr>
                  <a:t>Classe 1</a:t>
                </a:r>
              </a:p>
            </p:txBody>
          </p:sp>
          <p:sp>
            <p:nvSpPr>
              <p:cNvPr id="47141" name="AutoShape 14"/>
              <p:cNvSpPr>
                <a:spLocks noChangeArrowheads="1"/>
              </p:cNvSpPr>
              <p:nvPr/>
            </p:nvSpPr>
            <p:spPr bwMode="auto">
              <a:xfrm>
                <a:off x="3524" y="2112"/>
                <a:ext cx="2044" cy="24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lt2">
                      <a:tint val="80000"/>
                    </a:schemeClr>
                  </a:gs>
                  <a:gs pos="100000">
                    <a:schemeClr val="lt2">
                      <a:shade val="3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  <a:headEnd/>
                <a:tailEnd type="triangle" w="med" len="med"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  <a:scene3d>
                <a:camera prst="obliqueTopRight"/>
                <a:lightRig rig="threePt" dir="t">
                  <a:rot lat="0" lon="0" rev="1200000"/>
                </a:lightRig>
              </a:scene3d>
              <a:sp3d extrusionH="203200">
                <a:bevelT w="63500" h="25400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flatTx/>
              </a:bodyPr>
              <a:lstStyle/>
              <a:p>
                <a:pPr algn="ctr"/>
                <a:r>
                  <a:rPr lang="fr-FR" b="1">
                    <a:solidFill>
                      <a:schemeClr val="lt1"/>
                    </a:solidFill>
                    <a:latin typeface="Calibri" pitchFamily="34" charset="0"/>
                    <a:cs typeface="Calibri" pitchFamily="34" charset="0"/>
                  </a:rPr>
                  <a:t>Classe 2</a:t>
                </a:r>
              </a:p>
            </p:txBody>
          </p:sp>
        </p:grpSp>
        <p:cxnSp>
          <p:nvCxnSpPr>
            <p:cNvPr id="47137" name="AutoShape 15"/>
            <p:cNvCxnSpPr>
              <a:cxnSpLocks noChangeShapeType="1"/>
              <a:stCxn id="47125" idx="2"/>
              <a:endCxn id="47140" idx="0"/>
            </p:cNvCxnSpPr>
            <p:nvPr/>
          </p:nvCxnSpPr>
          <p:spPr bwMode="auto">
            <a:xfrm rot="16200000" flipH="1">
              <a:off x="1952" y="1996"/>
              <a:ext cx="269" cy="366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38" name="AutoShape 16"/>
            <p:cNvCxnSpPr>
              <a:cxnSpLocks noChangeShapeType="1"/>
              <a:stCxn id="47126" idx="2"/>
              <a:endCxn id="47141" idx="0"/>
            </p:cNvCxnSpPr>
            <p:nvPr/>
          </p:nvCxnSpPr>
          <p:spPr bwMode="auto">
            <a:xfrm rot="16200000" flipH="1">
              <a:off x="3842" y="1610"/>
              <a:ext cx="269" cy="1138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39" name="AutoShape 17"/>
            <p:cNvCxnSpPr>
              <a:cxnSpLocks noChangeShapeType="1"/>
              <a:stCxn id="47127" idx="2"/>
              <a:endCxn id="47141" idx="0"/>
            </p:cNvCxnSpPr>
            <p:nvPr/>
          </p:nvCxnSpPr>
          <p:spPr bwMode="auto">
            <a:xfrm rot="5400000">
              <a:off x="4595" y="1995"/>
              <a:ext cx="269" cy="367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73"/>
          <p:cNvGrpSpPr>
            <a:grpSpLocks/>
          </p:cNvGrpSpPr>
          <p:nvPr/>
        </p:nvGrpSpPr>
        <p:grpSpPr bwMode="auto">
          <a:xfrm>
            <a:off x="228600" y="2433638"/>
            <a:ext cx="7391400" cy="1212056"/>
            <a:chOff x="144" y="2044"/>
            <a:chExt cx="4656" cy="1018"/>
          </a:xfrm>
        </p:grpSpPr>
        <p:sp>
          <p:nvSpPr>
            <p:cNvPr id="47128" name="AutoShape 23"/>
            <p:cNvSpPr>
              <a:spLocks noChangeArrowheads="1"/>
            </p:cNvSpPr>
            <p:nvPr/>
          </p:nvSpPr>
          <p:spPr bwMode="auto">
            <a:xfrm>
              <a:off x="144" y="2822"/>
              <a:ext cx="964" cy="2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lt2">
                    <a:tint val="80000"/>
                  </a:schemeClr>
                </a:gs>
                <a:gs pos="100000">
                  <a:schemeClr val="lt2">
                    <a:shade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/>
              <a:tailEnd type="triangle" w="med" len="med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  <a:scene3d>
              <a:camera prst="obliqueTopRight"/>
              <a:lightRig rig="threePt" dir="t">
                <a:rot lat="0" lon="0" rev="1200000"/>
              </a:lightRig>
            </a:scene3d>
            <a:sp3d extrusionH="203200"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fr-FR" b="1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rPr>
                <a:t>prog.cpp</a:t>
              </a:r>
            </a:p>
          </p:txBody>
        </p:sp>
        <p:grpSp>
          <p:nvGrpSpPr>
            <p:cNvPr id="47129" name="Group 49"/>
            <p:cNvGrpSpPr>
              <a:grpSpLocks/>
            </p:cNvGrpSpPr>
            <p:nvPr/>
          </p:nvGrpSpPr>
          <p:grpSpPr bwMode="auto">
            <a:xfrm>
              <a:off x="626" y="2044"/>
              <a:ext cx="4174" cy="778"/>
              <a:chOff x="626" y="1824"/>
              <a:chExt cx="4174" cy="768"/>
            </a:xfrm>
          </p:grpSpPr>
          <p:cxnSp>
            <p:nvCxnSpPr>
              <p:cNvPr id="47133" name="AutoShape 27"/>
              <p:cNvCxnSpPr>
                <a:cxnSpLocks noChangeShapeType="1"/>
              </p:cNvCxnSpPr>
              <p:nvPr/>
            </p:nvCxnSpPr>
            <p:spPr bwMode="auto">
              <a:xfrm rot="5400000">
                <a:off x="2329" y="121"/>
                <a:ext cx="768" cy="4174"/>
              </a:xfrm>
              <a:prstGeom prst="bentConnector3">
                <a:avLst>
                  <a:gd name="adj1" fmla="val 7028"/>
                </a:avLst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134" name="AutoShape 26"/>
              <p:cNvCxnSpPr>
                <a:cxnSpLocks noChangeShapeType="1"/>
              </p:cNvCxnSpPr>
              <p:nvPr/>
            </p:nvCxnSpPr>
            <p:spPr bwMode="auto">
              <a:xfrm rot="5400000">
                <a:off x="1575" y="875"/>
                <a:ext cx="768" cy="2666"/>
              </a:xfrm>
              <a:prstGeom prst="bentConnector3">
                <a:avLst>
                  <a:gd name="adj1" fmla="val 6898"/>
                </a:avLst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135" name="AutoShape 24"/>
              <p:cNvCxnSpPr>
                <a:cxnSpLocks noChangeShapeType="1"/>
              </p:cNvCxnSpPr>
              <p:nvPr/>
            </p:nvCxnSpPr>
            <p:spPr bwMode="auto">
              <a:xfrm rot="5400000">
                <a:off x="817" y="1633"/>
                <a:ext cx="768" cy="1150"/>
              </a:xfrm>
              <a:prstGeom prst="bentConnector3">
                <a:avLst>
                  <a:gd name="adj1" fmla="val 6898"/>
                </a:avLst>
              </a:prstGeom>
              <a:noFill/>
              <a:ln w="28575">
                <a:solidFill>
                  <a:srgbClr val="C00000"/>
                </a:solidFill>
                <a:round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rgbClr val="FF0000"/>
                </a:extrusion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7130" name="Group 53"/>
            <p:cNvGrpSpPr>
              <a:grpSpLocks/>
            </p:cNvGrpSpPr>
            <p:nvPr/>
          </p:nvGrpSpPr>
          <p:grpSpPr bwMode="auto">
            <a:xfrm>
              <a:off x="1904" y="2044"/>
              <a:ext cx="1504" cy="39"/>
              <a:chOff x="1904" y="2044"/>
              <a:chExt cx="1504" cy="39"/>
            </a:xfrm>
          </p:grpSpPr>
          <p:sp>
            <p:nvSpPr>
              <p:cNvPr id="47131" name="Line 50"/>
              <p:cNvSpPr>
                <a:spLocks noChangeShapeType="1"/>
              </p:cNvSpPr>
              <p:nvPr/>
            </p:nvSpPr>
            <p:spPr bwMode="auto">
              <a:xfrm>
                <a:off x="1904" y="2044"/>
                <a:ext cx="0" cy="39"/>
              </a:xfrm>
              <a:prstGeom prst="line">
                <a:avLst/>
              </a:prstGeom>
              <a:gradFill flip="none" rotWithShape="1">
                <a:gsLst>
                  <a:gs pos="0">
                    <a:schemeClr val="lt2">
                      <a:tint val="80000"/>
                    </a:schemeClr>
                  </a:gs>
                  <a:gs pos="100000">
                    <a:schemeClr val="lt2">
                      <a:shade val="3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  <a:ln w="2857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/>
                <a:endParaRPr lang="fr-FR" b="1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7132" name="Line 51"/>
              <p:cNvSpPr>
                <a:spLocks noChangeShapeType="1"/>
              </p:cNvSpPr>
              <p:nvPr/>
            </p:nvSpPr>
            <p:spPr bwMode="auto">
              <a:xfrm>
                <a:off x="3408" y="2044"/>
                <a:ext cx="0" cy="39"/>
              </a:xfrm>
              <a:prstGeom prst="line">
                <a:avLst/>
              </a:prstGeom>
              <a:gradFill flip="none" rotWithShape="1">
                <a:gsLst>
                  <a:gs pos="0">
                    <a:schemeClr val="lt2">
                      <a:tint val="80000"/>
                    </a:schemeClr>
                  </a:gs>
                  <a:gs pos="100000">
                    <a:schemeClr val="lt2">
                      <a:shade val="3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  <a:ln w="2857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scene3d>
                <a:camera prst="legacyObliqueTopRight"/>
                <a:lightRig rig="legacyFlat3" dir="b"/>
              </a:scene3d>
              <a:sp3d extrusionH="1270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/>
                <a:endParaRPr lang="fr-FR" b="1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49217" name="Text Box 65"/>
          <p:cNvSpPr txBox="1">
            <a:spLocks noChangeArrowheads="1"/>
          </p:cNvSpPr>
          <p:nvPr/>
        </p:nvSpPr>
        <p:spPr bwMode="auto">
          <a:xfrm>
            <a:off x="228600" y="1143000"/>
            <a:ext cx="861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dirty="0">
                <a:latin typeface="Calibri" pitchFamily="34" charset="0"/>
                <a:cs typeface="Calibri" pitchFamily="34" charset="0"/>
              </a:rPr>
              <a:t>Analyse du problème</a:t>
            </a:r>
          </a:p>
        </p:txBody>
      </p:sp>
      <p:sp>
        <p:nvSpPr>
          <p:cNvPr id="49218" name="Text Box 66"/>
          <p:cNvSpPr txBox="1">
            <a:spLocks noChangeArrowheads="1"/>
          </p:cNvSpPr>
          <p:nvPr/>
        </p:nvSpPr>
        <p:spPr bwMode="auto">
          <a:xfrm>
            <a:off x="228600" y="1143000"/>
            <a:ext cx="861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dirty="0">
                <a:latin typeface="Calibri" pitchFamily="34" charset="0"/>
                <a:cs typeface="Calibri" pitchFamily="34" charset="0"/>
              </a:rPr>
              <a:t>Conception</a:t>
            </a:r>
          </a:p>
        </p:txBody>
      </p:sp>
      <p:sp>
        <p:nvSpPr>
          <p:cNvPr id="49219" name="Text Box 67"/>
          <p:cNvSpPr txBox="1">
            <a:spLocks noChangeArrowheads="1"/>
          </p:cNvSpPr>
          <p:nvPr/>
        </p:nvSpPr>
        <p:spPr bwMode="auto">
          <a:xfrm>
            <a:off x="228600" y="1143000"/>
            <a:ext cx="861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dirty="0">
                <a:latin typeface="Calibri" pitchFamily="34" charset="0"/>
                <a:cs typeface="Calibri" pitchFamily="34" charset="0"/>
              </a:rPr>
              <a:t>Ecriture du code</a:t>
            </a:r>
          </a:p>
        </p:txBody>
      </p:sp>
      <p:grpSp>
        <p:nvGrpSpPr>
          <p:cNvPr id="12" name="Group 54"/>
          <p:cNvGrpSpPr>
            <a:grpSpLocks/>
          </p:cNvGrpSpPr>
          <p:nvPr/>
        </p:nvGrpSpPr>
        <p:grpSpPr bwMode="auto">
          <a:xfrm>
            <a:off x="1981200" y="1828800"/>
            <a:ext cx="6858000" cy="604838"/>
            <a:chOff x="1248" y="1536"/>
            <a:chExt cx="4320" cy="508"/>
          </a:xfrm>
        </p:grpSpPr>
        <p:grpSp>
          <p:nvGrpSpPr>
            <p:cNvPr id="47121" name="Group 45"/>
            <p:cNvGrpSpPr>
              <a:grpSpLocks/>
            </p:cNvGrpSpPr>
            <p:nvPr/>
          </p:nvGrpSpPr>
          <p:grpSpPr bwMode="auto">
            <a:xfrm>
              <a:off x="1248" y="1804"/>
              <a:ext cx="4320" cy="240"/>
              <a:chOff x="1248" y="1584"/>
              <a:chExt cx="4320" cy="240"/>
            </a:xfrm>
          </p:grpSpPr>
          <p:sp>
            <p:nvSpPr>
              <p:cNvPr id="47125" name="AutoShape 6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311" cy="24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lt2">
                      <a:tint val="80000"/>
                    </a:schemeClr>
                  </a:gs>
                  <a:gs pos="100000">
                    <a:schemeClr val="lt2">
                      <a:shade val="3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  <a:headEnd/>
                <a:tailEnd type="triangle" w="med" len="med"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  <a:scene3d>
                <a:camera prst="obliqueTopRight"/>
                <a:lightRig rig="threePt" dir="t">
                  <a:rot lat="0" lon="0" rev="1200000"/>
                </a:lightRig>
              </a:scene3d>
              <a:sp3d extrusionH="203200">
                <a:bevelT w="63500" h="25400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flatTx/>
              </a:bodyPr>
              <a:lstStyle/>
              <a:p>
                <a:pPr algn="ctr"/>
                <a:r>
                  <a:rPr lang="fr-FR" b="1" dirty="0">
                    <a:solidFill>
                      <a:schemeClr val="lt1"/>
                    </a:solidFill>
                    <a:latin typeface="Calibri" pitchFamily="34" charset="0"/>
                    <a:cs typeface="Calibri" pitchFamily="34" charset="0"/>
                  </a:rPr>
                  <a:t>Objet 1</a:t>
                </a:r>
              </a:p>
            </p:txBody>
          </p:sp>
          <p:sp>
            <p:nvSpPr>
              <p:cNvPr id="47126" name="AutoShape 8"/>
              <p:cNvSpPr>
                <a:spLocks noChangeArrowheads="1"/>
              </p:cNvSpPr>
              <p:nvPr/>
            </p:nvSpPr>
            <p:spPr bwMode="auto">
              <a:xfrm>
                <a:off x="2752" y="1584"/>
                <a:ext cx="1312" cy="24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lt2">
                      <a:tint val="80000"/>
                    </a:schemeClr>
                  </a:gs>
                  <a:gs pos="100000">
                    <a:schemeClr val="lt2">
                      <a:shade val="3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  <a:headEnd/>
                <a:tailEnd type="triangle" w="med" len="med"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  <a:scene3d>
                <a:camera prst="obliqueTopRight"/>
                <a:lightRig rig="threePt" dir="t">
                  <a:rot lat="0" lon="0" rev="1200000"/>
                </a:lightRig>
              </a:scene3d>
              <a:sp3d extrusionH="203200">
                <a:bevelT w="63500" h="25400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flatTx/>
              </a:bodyPr>
              <a:lstStyle/>
              <a:p>
                <a:pPr algn="ctr"/>
                <a:r>
                  <a:rPr lang="fr-FR" b="1">
                    <a:solidFill>
                      <a:schemeClr val="lt1"/>
                    </a:solidFill>
                    <a:latin typeface="Calibri" pitchFamily="34" charset="0"/>
                    <a:cs typeface="Calibri" pitchFamily="34" charset="0"/>
                  </a:rPr>
                  <a:t>Objet 2</a:t>
                </a:r>
              </a:p>
            </p:txBody>
          </p:sp>
          <p:sp>
            <p:nvSpPr>
              <p:cNvPr id="47127" name="AutoShape 9"/>
              <p:cNvSpPr>
                <a:spLocks noChangeArrowheads="1"/>
              </p:cNvSpPr>
              <p:nvPr/>
            </p:nvSpPr>
            <p:spPr bwMode="auto">
              <a:xfrm>
                <a:off x="4257" y="1584"/>
                <a:ext cx="1311" cy="24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lt2">
                      <a:tint val="80000"/>
                    </a:schemeClr>
                  </a:gs>
                  <a:gs pos="100000">
                    <a:schemeClr val="lt2">
                      <a:shade val="3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  <a:headEnd/>
                <a:tailEnd type="triangle" w="med" len="med"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  <a:scene3d>
                <a:camera prst="obliqueTopRight"/>
                <a:lightRig rig="threePt" dir="t">
                  <a:rot lat="0" lon="0" rev="1200000"/>
                </a:lightRig>
              </a:scene3d>
              <a:sp3d extrusionH="203200">
                <a:bevelT w="63500" h="25400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flatTx/>
              </a:bodyPr>
              <a:lstStyle/>
              <a:p>
                <a:pPr algn="ctr"/>
                <a:r>
                  <a:rPr lang="fr-FR" b="1">
                    <a:solidFill>
                      <a:schemeClr val="lt1"/>
                    </a:solidFill>
                    <a:latin typeface="Calibri" pitchFamily="34" charset="0"/>
                    <a:cs typeface="Calibri" pitchFamily="34" charset="0"/>
                  </a:rPr>
                  <a:t>Objet 3</a:t>
                </a:r>
              </a:p>
            </p:txBody>
          </p:sp>
        </p:grpSp>
        <p:cxnSp>
          <p:nvCxnSpPr>
            <p:cNvPr id="47122" name="AutoShape 10"/>
            <p:cNvCxnSpPr>
              <a:cxnSpLocks noChangeShapeType="1"/>
              <a:stCxn id="47118" idx="2"/>
              <a:endCxn id="47125" idx="0"/>
            </p:cNvCxnSpPr>
            <p:nvPr/>
          </p:nvCxnSpPr>
          <p:spPr bwMode="auto">
            <a:xfrm rot="5400000">
              <a:off x="2246" y="1194"/>
              <a:ext cx="268" cy="952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23" name="AutoShape 11"/>
            <p:cNvCxnSpPr>
              <a:cxnSpLocks noChangeShapeType="1"/>
              <a:stCxn id="47118" idx="2"/>
              <a:endCxn id="47126" idx="0"/>
            </p:cNvCxnSpPr>
            <p:nvPr/>
          </p:nvCxnSpPr>
          <p:spPr bwMode="auto">
            <a:xfrm rot="16200000" flipH="1">
              <a:off x="2998" y="1394"/>
              <a:ext cx="268" cy="552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24" name="AutoShape 12"/>
            <p:cNvCxnSpPr>
              <a:cxnSpLocks noChangeShapeType="1"/>
              <a:stCxn id="47118" idx="2"/>
              <a:endCxn id="47127" idx="0"/>
            </p:cNvCxnSpPr>
            <p:nvPr/>
          </p:nvCxnSpPr>
          <p:spPr bwMode="auto">
            <a:xfrm rot="16200000" flipH="1">
              <a:off x="3751" y="641"/>
              <a:ext cx="268" cy="20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118" name="AutoShape 5"/>
          <p:cNvSpPr>
            <a:spLocks noChangeArrowheads="1"/>
          </p:cNvSpPr>
          <p:nvPr/>
        </p:nvSpPr>
        <p:spPr bwMode="auto">
          <a:xfrm>
            <a:off x="228600" y="1543050"/>
            <a:ext cx="8610600" cy="2857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lt2">
                  <a:tint val="80000"/>
                </a:schemeClr>
              </a:gs>
              <a:gs pos="100000">
                <a:schemeClr val="lt2">
                  <a:shade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/>
            <a:tailEnd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bliqueTopRight"/>
            <a:lightRig rig="threePt" dir="t">
              <a:rot lat="0" lon="0" rev="1200000"/>
            </a:lightRig>
          </a:scene3d>
          <a:sp3d extrusionH="203200"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fr-FR" b="1" dirty="0">
                <a:latin typeface="Calibri" pitchFamily="34" charset="0"/>
                <a:cs typeface="Calibri" pitchFamily="34" charset="0"/>
              </a:rPr>
              <a:t>Problème</a:t>
            </a:r>
          </a:p>
        </p:txBody>
      </p:sp>
      <p:sp>
        <p:nvSpPr>
          <p:cNvPr id="49221" name="Text Box 69"/>
          <p:cNvSpPr txBox="1">
            <a:spLocks noChangeArrowheads="1"/>
          </p:cNvSpPr>
          <p:nvPr/>
        </p:nvSpPr>
        <p:spPr bwMode="auto">
          <a:xfrm>
            <a:off x="228600" y="1143000"/>
            <a:ext cx="861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dirty="0">
                <a:latin typeface="Calibri" pitchFamily="34" charset="0"/>
                <a:cs typeface="Calibri" pitchFamily="34" charset="0"/>
              </a:rPr>
              <a:t>Compilation</a:t>
            </a:r>
          </a:p>
        </p:txBody>
      </p:sp>
      <p:sp>
        <p:nvSpPr>
          <p:cNvPr id="49223" name="Text Box 71"/>
          <p:cNvSpPr txBox="1">
            <a:spLocks noChangeArrowheads="1"/>
          </p:cNvSpPr>
          <p:nvPr/>
        </p:nvSpPr>
        <p:spPr bwMode="auto">
          <a:xfrm>
            <a:off x="228600" y="1143000"/>
            <a:ext cx="861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FR" dirty="0">
                <a:latin typeface="Calibri" pitchFamily="34" charset="0"/>
                <a:cs typeface="Calibri" pitchFamily="34" charset="0"/>
              </a:rPr>
              <a:t>Edition des liens</a:t>
            </a:r>
          </a:p>
        </p:txBody>
      </p:sp>
    </p:spTree>
    <p:extLst>
      <p:ext uri="{BB962C8B-B14F-4D97-AF65-F5344CB8AC3E}">
        <p14:creationId xmlns:p14="http://schemas.microsoft.com/office/powerpoint/2010/main" val="250668579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9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4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4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9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17" grpId="0"/>
      <p:bldP spid="49217" grpId="1"/>
      <p:bldP spid="49218" grpId="0"/>
      <p:bldP spid="49218" grpId="1"/>
      <p:bldP spid="49219" grpId="0"/>
      <p:bldP spid="49219" grpId="1"/>
      <p:bldP spid="49221" grpId="0"/>
      <p:bldP spid="49221" grpId="1"/>
      <p:bldP spid="492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3200" dirty="0"/>
              <a:t>Répercussions de la modification du code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1269" name="Rectangle 69"/>
          <p:cNvSpPr>
            <a:spLocks noGrp="1" noChangeArrowheads="1"/>
          </p:cNvSpPr>
          <p:nvPr>
            <p:ph idx="4294967295"/>
          </p:nvPr>
        </p:nvSpPr>
        <p:spPr>
          <a:xfrm>
            <a:off x="0" y="4457700"/>
            <a:ext cx="8991600" cy="45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sz="2000" dirty="0"/>
              <a:t>Cette organisation du code permet de réduire les temps de compilation sur les petits changements</a:t>
            </a:r>
          </a:p>
        </p:txBody>
      </p:sp>
      <p:sp>
        <p:nvSpPr>
          <p:cNvPr id="51206" name="AutoShape 6"/>
          <p:cNvSpPr>
            <a:spLocks noChangeArrowheads="1"/>
          </p:cNvSpPr>
          <p:nvPr/>
        </p:nvSpPr>
        <p:spPr bwMode="auto">
          <a:xfrm>
            <a:off x="228600" y="2834879"/>
            <a:ext cx="8610600" cy="28575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bliqueTopRight"/>
            <a:lightRig rig="threePt" dir="t">
              <a:rot lat="0" lon="0" rev="1200000"/>
            </a:lightRig>
          </a:scene3d>
          <a:sp3d extrusionH="203200">
            <a:bevelT w="63500" h="25400"/>
          </a:sp3d>
        </p:spPr>
        <p:style>
          <a:lnRef idx="0">
            <a:schemeClr val="accent1"/>
          </a:lnRef>
          <a:fillRef idx="1003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fr-FR" b="1" dirty="0">
                <a:solidFill>
                  <a:schemeClr val="lt1"/>
                </a:solidFill>
                <a:latin typeface="Calibri" pitchFamily="34" charset="0"/>
                <a:cs typeface="Calibri" pitchFamily="34" charset="0"/>
              </a:rPr>
              <a:t>prog.exe</a:t>
            </a:r>
          </a:p>
        </p:txBody>
      </p:sp>
      <p:grpSp>
        <p:nvGrpSpPr>
          <p:cNvPr id="48135" name="Group 7"/>
          <p:cNvGrpSpPr>
            <a:grpSpLocks/>
          </p:cNvGrpSpPr>
          <p:nvPr/>
        </p:nvGrpSpPr>
        <p:grpSpPr bwMode="auto">
          <a:xfrm>
            <a:off x="993775" y="2514600"/>
            <a:ext cx="6223000" cy="320279"/>
            <a:chOff x="626" y="3571"/>
            <a:chExt cx="3920" cy="269"/>
          </a:xfrm>
        </p:grpSpPr>
        <p:cxnSp>
          <p:nvCxnSpPr>
            <p:cNvPr id="48166" name="AutoShape 8"/>
            <p:cNvCxnSpPr>
              <a:cxnSpLocks noChangeShapeType="1"/>
              <a:stCxn id="51212" idx="2"/>
              <a:endCxn id="51206" idx="0"/>
            </p:cNvCxnSpPr>
            <p:nvPr/>
          </p:nvCxnSpPr>
          <p:spPr bwMode="auto">
            <a:xfrm rot="16200000" flipH="1">
              <a:off x="1606" y="2591"/>
              <a:ext cx="269" cy="2230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67" name="AutoShape 9"/>
            <p:cNvCxnSpPr>
              <a:cxnSpLocks noChangeShapeType="1"/>
              <a:stCxn id="51213" idx="2"/>
              <a:endCxn id="51206" idx="0"/>
            </p:cNvCxnSpPr>
            <p:nvPr/>
          </p:nvCxnSpPr>
          <p:spPr bwMode="auto">
            <a:xfrm rot="16200000" flipH="1">
              <a:off x="2428" y="3413"/>
              <a:ext cx="269" cy="586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68" name="AutoShape 10"/>
            <p:cNvCxnSpPr>
              <a:cxnSpLocks noChangeShapeType="1"/>
              <a:stCxn id="51214" idx="2"/>
              <a:endCxn id="51206" idx="0"/>
            </p:cNvCxnSpPr>
            <p:nvPr/>
          </p:nvCxnSpPr>
          <p:spPr bwMode="auto">
            <a:xfrm rot="5400000">
              <a:off x="3566" y="2861"/>
              <a:ext cx="269" cy="1690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12" name="AutoShape 12"/>
          <p:cNvSpPr>
            <a:spLocks noChangeArrowheads="1"/>
          </p:cNvSpPr>
          <p:nvPr/>
        </p:nvSpPr>
        <p:spPr bwMode="auto">
          <a:xfrm>
            <a:off x="228600" y="2228850"/>
            <a:ext cx="1530350" cy="28575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bliqueTopRight"/>
            <a:lightRig rig="threePt" dir="t">
              <a:rot lat="0" lon="0" rev="1200000"/>
            </a:lightRig>
          </a:scene3d>
          <a:sp3d extrusionH="203200">
            <a:bevelT w="63500" h="25400"/>
          </a:sp3d>
        </p:spPr>
        <p:style>
          <a:lnRef idx="0">
            <a:schemeClr val="accent1"/>
          </a:lnRef>
          <a:fillRef idx="1003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fr-FR" b="1" dirty="0">
                <a:solidFill>
                  <a:schemeClr val="lt1"/>
                </a:solidFill>
                <a:latin typeface="Calibri" pitchFamily="34" charset="0"/>
                <a:cs typeface="Calibri" pitchFamily="34" charset="0"/>
              </a:rPr>
              <a:t>prog.obj</a:t>
            </a:r>
          </a:p>
        </p:txBody>
      </p:sp>
      <p:sp>
        <p:nvSpPr>
          <p:cNvPr id="51213" name="AutoShape 13"/>
          <p:cNvSpPr>
            <a:spLocks noChangeArrowheads="1"/>
          </p:cNvSpPr>
          <p:nvPr/>
        </p:nvSpPr>
        <p:spPr bwMode="auto">
          <a:xfrm>
            <a:off x="2838450" y="2228850"/>
            <a:ext cx="1530350" cy="28575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bliqueTopRight"/>
            <a:lightRig rig="threePt" dir="t">
              <a:rot lat="0" lon="0" rev="1200000"/>
            </a:lightRig>
          </a:scene3d>
          <a:sp3d extrusionH="203200">
            <a:bevelT w="63500" h="25400"/>
          </a:sp3d>
        </p:spPr>
        <p:style>
          <a:lnRef idx="0">
            <a:schemeClr val="accent1"/>
          </a:lnRef>
          <a:fillRef idx="1003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fr-FR" b="1" dirty="0">
                <a:solidFill>
                  <a:schemeClr val="lt1"/>
                </a:solidFill>
                <a:latin typeface="Calibri" pitchFamily="34" charset="0"/>
                <a:cs typeface="Calibri" pitchFamily="34" charset="0"/>
              </a:rPr>
              <a:t>classe1.obj</a:t>
            </a:r>
          </a:p>
        </p:txBody>
      </p:sp>
      <p:sp>
        <p:nvSpPr>
          <p:cNvPr id="51214" name="AutoShape 14"/>
          <p:cNvSpPr>
            <a:spLocks noChangeArrowheads="1"/>
          </p:cNvSpPr>
          <p:nvPr/>
        </p:nvSpPr>
        <p:spPr bwMode="auto">
          <a:xfrm>
            <a:off x="6451600" y="2228850"/>
            <a:ext cx="1530350" cy="28575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bliqueTopRight"/>
            <a:lightRig rig="threePt" dir="t">
              <a:rot lat="0" lon="0" rev="1200000"/>
            </a:lightRig>
          </a:scene3d>
          <a:sp3d extrusionH="203200">
            <a:bevelT w="63500" h="25400"/>
          </a:sp3d>
        </p:spPr>
        <p:style>
          <a:lnRef idx="0">
            <a:schemeClr val="accent1"/>
          </a:lnRef>
          <a:fillRef idx="1003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fr-FR" b="1" dirty="0">
                <a:solidFill>
                  <a:schemeClr val="lt1"/>
                </a:solidFill>
                <a:latin typeface="Calibri" pitchFamily="34" charset="0"/>
                <a:cs typeface="Calibri" pitchFamily="34" charset="0"/>
              </a:rPr>
              <a:t>classe2.obj</a:t>
            </a:r>
          </a:p>
        </p:txBody>
      </p:sp>
      <p:grpSp>
        <p:nvGrpSpPr>
          <p:cNvPr id="48139" name="Group 15"/>
          <p:cNvGrpSpPr>
            <a:grpSpLocks/>
          </p:cNvGrpSpPr>
          <p:nvPr/>
        </p:nvGrpSpPr>
        <p:grpSpPr bwMode="auto">
          <a:xfrm>
            <a:off x="993775" y="1908573"/>
            <a:ext cx="7080250" cy="320278"/>
            <a:chOff x="626" y="3062"/>
            <a:chExt cx="4460" cy="269"/>
          </a:xfrm>
        </p:grpSpPr>
        <p:cxnSp>
          <p:nvCxnSpPr>
            <p:cNvPr id="48161" name="AutoShape 16"/>
            <p:cNvCxnSpPr>
              <a:cxnSpLocks noChangeShapeType="1"/>
              <a:stCxn id="51222" idx="2"/>
              <a:endCxn id="51213" idx="0"/>
            </p:cNvCxnSpPr>
            <p:nvPr/>
          </p:nvCxnSpPr>
          <p:spPr bwMode="auto">
            <a:xfrm rot="16200000" flipH="1">
              <a:off x="1865" y="2927"/>
              <a:ext cx="269" cy="540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62" name="AutoShape 17"/>
            <p:cNvCxnSpPr>
              <a:cxnSpLocks noChangeShapeType="1"/>
              <a:stCxn id="51231" idx="2"/>
              <a:endCxn id="51212" idx="0"/>
            </p:cNvCxnSpPr>
            <p:nvPr/>
          </p:nvCxnSpPr>
          <p:spPr bwMode="auto">
            <a:xfrm rot="5400000">
              <a:off x="491" y="3197"/>
              <a:ext cx="269" cy="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63" name="AutoShape 18"/>
            <p:cNvCxnSpPr>
              <a:cxnSpLocks noChangeShapeType="1"/>
              <a:stCxn id="51223" idx="2"/>
              <a:endCxn id="51213" idx="0"/>
            </p:cNvCxnSpPr>
            <p:nvPr/>
          </p:nvCxnSpPr>
          <p:spPr bwMode="auto">
            <a:xfrm rot="5400000">
              <a:off x="2405" y="2927"/>
              <a:ext cx="269" cy="540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64" name="AutoShape 19"/>
            <p:cNvCxnSpPr>
              <a:cxnSpLocks noChangeShapeType="1"/>
              <a:stCxn id="51224" idx="2"/>
              <a:endCxn id="51214" idx="0"/>
            </p:cNvCxnSpPr>
            <p:nvPr/>
          </p:nvCxnSpPr>
          <p:spPr bwMode="auto">
            <a:xfrm rot="16200000" flipH="1">
              <a:off x="4141" y="2927"/>
              <a:ext cx="269" cy="540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65" name="AutoShape 20"/>
            <p:cNvCxnSpPr>
              <a:cxnSpLocks noChangeShapeType="1"/>
              <a:stCxn id="51225" idx="2"/>
              <a:endCxn id="51214" idx="0"/>
            </p:cNvCxnSpPr>
            <p:nvPr/>
          </p:nvCxnSpPr>
          <p:spPr bwMode="auto">
            <a:xfrm rot="5400000">
              <a:off x="4681" y="2927"/>
              <a:ext cx="269" cy="540"/>
            </a:xfrm>
            <a:prstGeom prst="bentConnector3">
              <a:avLst>
                <a:gd name="adj1" fmla="val 49815"/>
              </a:avLst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scene3d>
              <a:camera prst="legacyObliqueTopRight"/>
              <a:lightRig rig="legacyFlat3" dir="b"/>
            </a:scene3d>
            <a:sp3d extrusionH="1270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222" name="AutoShape 22"/>
          <p:cNvSpPr>
            <a:spLocks noChangeArrowheads="1"/>
          </p:cNvSpPr>
          <p:nvPr/>
        </p:nvSpPr>
        <p:spPr bwMode="auto">
          <a:xfrm>
            <a:off x="1981200" y="1622822"/>
            <a:ext cx="1530350" cy="28575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bliqueTopRight"/>
            <a:lightRig rig="threePt" dir="t">
              <a:rot lat="0" lon="0" rev="1200000"/>
            </a:lightRig>
          </a:scene3d>
          <a:sp3d extrusionH="203200">
            <a:bevelT w="63500" h="25400"/>
          </a:sp3d>
        </p:spPr>
        <p:style>
          <a:lnRef idx="0">
            <a:schemeClr val="accent1"/>
          </a:lnRef>
          <a:fillRef idx="1003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fr-FR" b="1" dirty="0">
                <a:solidFill>
                  <a:schemeClr val="lt1"/>
                </a:solidFill>
                <a:latin typeface="Calibri" pitchFamily="34" charset="0"/>
                <a:cs typeface="Calibri" pitchFamily="34" charset="0"/>
              </a:rPr>
              <a:t>classe1.h</a:t>
            </a:r>
          </a:p>
        </p:txBody>
      </p:sp>
      <p:sp>
        <p:nvSpPr>
          <p:cNvPr id="51223" name="AutoShape 23"/>
          <p:cNvSpPr>
            <a:spLocks noChangeArrowheads="1"/>
          </p:cNvSpPr>
          <p:nvPr/>
        </p:nvSpPr>
        <p:spPr bwMode="auto">
          <a:xfrm>
            <a:off x="3695700" y="1622822"/>
            <a:ext cx="1530350" cy="28575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bliqueTopRight"/>
            <a:lightRig rig="threePt" dir="t">
              <a:rot lat="0" lon="0" rev="1200000"/>
            </a:lightRig>
          </a:scene3d>
          <a:sp3d extrusionH="203200">
            <a:bevelT w="63500" h="25400"/>
          </a:sp3d>
        </p:spPr>
        <p:style>
          <a:lnRef idx="0">
            <a:schemeClr val="accent1"/>
          </a:lnRef>
          <a:fillRef idx="1003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fr-FR" b="1" dirty="0">
                <a:solidFill>
                  <a:schemeClr val="lt1"/>
                </a:solidFill>
                <a:latin typeface="Calibri" pitchFamily="34" charset="0"/>
                <a:cs typeface="Calibri" pitchFamily="34" charset="0"/>
              </a:rPr>
              <a:t>classe1.cpp</a:t>
            </a:r>
          </a:p>
        </p:txBody>
      </p:sp>
      <p:sp>
        <p:nvSpPr>
          <p:cNvPr id="51224" name="AutoShape 24"/>
          <p:cNvSpPr>
            <a:spLocks noChangeArrowheads="1"/>
          </p:cNvSpPr>
          <p:nvPr/>
        </p:nvSpPr>
        <p:spPr bwMode="auto">
          <a:xfrm>
            <a:off x="5594350" y="1622822"/>
            <a:ext cx="1530350" cy="28575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bliqueTopRight"/>
            <a:lightRig rig="threePt" dir="t">
              <a:rot lat="0" lon="0" rev="1200000"/>
            </a:lightRig>
          </a:scene3d>
          <a:sp3d extrusionH="203200">
            <a:bevelT w="63500" h="25400"/>
          </a:sp3d>
        </p:spPr>
        <p:style>
          <a:lnRef idx="0">
            <a:schemeClr val="accent1"/>
          </a:lnRef>
          <a:fillRef idx="1003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fr-FR" b="1" dirty="0">
                <a:solidFill>
                  <a:schemeClr val="lt1"/>
                </a:solidFill>
                <a:latin typeface="Calibri" pitchFamily="34" charset="0"/>
                <a:cs typeface="Calibri" pitchFamily="34" charset="0"/>
              </a:rPr>
              <a:t>classe2.h</a:t>
            </a:r>
          </a:p>
        </p:txBody>
      </p:sp>
      <p:sp>
        <p:nvSpPr>
          <p:cNvPr id="51225" name="AutoShape 25"/>
          <p:cNvSpPr>
            <a:spLocks noChangeArrowheads="1"/>
          </p:cNvSpPr>
          <p:nvPr/>
        </p:nvSpPr>
        <p:spPr bwMode="auto">
          <a:xfrm>
            <a:off x="7308850" y="1622822"/>
            <a:ext cx="1530350" cy="28575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bliqueTopRight"/>
            <a:lightRig rig="threePt" dir="t">
              <a:rot lat="0" lon="0" rev="1200000"/>
            </a:lightRig>
          </a:scene3d>
          <a:sp3d extrusionH="203200">
            <a:bevelT w="63500" h="25400"/>
          </a:sp3d>
        </p:spPr>
        <p:style>
          <a:lnRef idx="0">
            <a:schemeClr val="accent1"/>
          </a:lnRef>
          <a:fillRef idx="1003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fr-FR" b="1" dirty="0">
                <a:solidFill>
                  <a:schemeClr val="lt1"/>
                </a:solidFill>
                <a:latin typeface="Calibri" pitchFamily="34" charset="0"/>
                <a:cs typeface="Calibri" pitchFamily="34" charset="0"/>
              </a:rPr>
              <a:t>classe2.cpp</a:t>
            </a:r>
          </a:p>
        </p:txBody>
      </p:sp>
      <p:sp>
        <p:nvSpPr>
          <p:cNvPr id="51231" name="AutoShape 31"/>
          <p:cNvSpPr>
            <a:spLocks noChangeArrowheads="1"/>
          </p:cNvSpPr>
          <p:nvPr/>
        </p:nvSpPr>
        <p:spPr bwMode="auto">
          <a:xfrm>
            <a:off x="228600" y="1622822"/>
            <a:ext cx="1530350" cy="28575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  <a:headEnd/>
            <a:tailEnd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bliqueTopRight"/>
            <a:lightRig rig="threePt" dir="t">
              <a:rot lat="0" lon="0" rev="1200000"/>
            </a:lightRig>
          </a:scene3d>
          <a:sp3d extrusionH="203200">
            <a:bevelT w="63500" h="25400"/>
          </a:sp3d>
        </p:spPr>
        <p:style>
          <a:lnRef idx="0">
            <a:schemeClr val="accent1"/>
          </a:lnRef>
          <a:fillRef idx="1003">
            <a:schemeClr val="lt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/>
            <a:r>
              <a:rPr lang="fr-FR" b="1" dirty="0">
                <a:solidFill>
                  <a:schemeClr val="lt1"/>
                </a:solidFill>
                <a:latin typeface="Calibri" pitchFamily="34" charset="0"/>
                <a:cs typeface="Calibri" pitchFamily="34" charset="0"/>
              </a:rPr>
              <a:t>prog.cpp</a:t>
            </a:r>
          </a:p>
        </p:txBody>
      </p:sp>
      <p:grpSp>
        <p:nvGrpSpPr>
          <p:cNvPr id="48145" name="Group 62"/>
          <p:cNvGrpSpPr>
            <a:grpSpLocks/>
          </p:cNvGrpSpPr>
          <p:nvPr/>
        </p:nvGrpSpPr>
        <p:grpSpPr bwMode="auto">
          <a:xfrm>
            <a:off x="2846389" y="3200400"/>
            <a:ext cx="3451225" cy="1257300"/>
            <a:chOff x="96" y="2880"/>
            <a:chExt cx="2174" cy="1056"/>
          </a:xfrm>
        </p:grpSpPr>
        <p:sp>
          <p:nvSpPr>
            <p:cNvPr id="48150" name="AutoShape 60"/>
            <p:cNvSpPr>
              <a:spLocks noChangeArrowheads="1"/>
            </p:cNvSpPr>
            <p:nvPr/>
          </p:nvSpPr>
          <p:spPr bwMode="auto">
            <a:xfrm>
              <a:off x="96" y="2976"/>
              <a:ext cx="2174" cy="960"/>
            </a:xfrm>
            <a:prstGeom prst="roundRect">
              <a:avLst>
                <a:gd name="adj" fmla="val 16667"/>
              </a:avLst>
            </a:prstGeom>
            <a:ln>
              <a:solidFill>
                <a:schemeClr val="bg2"/>
              </a:solidFill>
              <a:headEnd/>
              <a:tailEnd/>
            </a:ln>
            <a:effectLst>
              <a:outerShdw blurRad="50800" dist="38100" dir="2700000" algn="tl" rotWithShape="0">
                <a:schemeClr val="bg2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fr-FR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48151" name="Group 59"/>
            <p:cNvGrpSpPr>
              <a:grpSpLocks/>
            </p:cNvGrpSpPr>
            <p:nvPr/>
          </p:nvGrpSpPr>
          <p:grpSpPr bwMode="auto">
            <a:xfrm>
              <a:off x="182" y="3188"/>
              <a:ext cx="526" cy="173"/>
              <a:chOff x="100" y="3188"/>
              <a:chExt cx="526" cy="173"/>
            </a:xfrm>
          </p:grpSpPr>
          <p:sp>
            <p:nvSpPr>
              <p:cNvPr id="48158" name="AutoShape 51"/>
              <p:cNvSpPr>
                <a:spLocks noChangeArrowheads="1"/>
              </p:cNvSpPr>
              <p:nvPr/>
            </p:nvSpPr>
            <p:spPr bwMode="auto">
              <a:xfrm>
                <a:off x="390" y="3217"/>
                <a:ext cx="236" cy="144"/>
              </a:xfrm>
              <a:prstGeom prst="roundRect">
                <a:avLst>
                  <a:gd name="adj" fmla="val 16667"/>
                </a:avLst>
              </a:prstGeom>
              <a:solidFill>
                <a:schemeClr val="tx2"/>
              </a:solidFill>
              <a:ln>
                <a:headEnd/>
                <a:tailEnd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  <a:scene3d>
                <a:camera prst="obliqueTopRight"/>
                <a:lightRig rig="threePt" dir="t">
                  <a:rot lat="0" lon="0" rev="1200000"/>
                </a:lightRig>
              </a:scene3d>
              <a:sp3d extrusionH="203200">
                <a:bevelT w="63500" h="25400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flatTx/>
              </a:bodyPr>
              <a:lstStyle/>
              <a:p>
                <a:pPr algn="ctr"/>
                <a:r>
                  <a:rPr lang="fr-FR" sz="1400" b="1" dirty="0">
                    <a:solidFill>
                      <a:schemeClr val="lt1"/>
                    </a:solidFill>
                    <a:latin typeface="Calibri" pitchFamily="34" charset="0"/>
                    <a:cs typeface="Calibri" pitchFamily="34" charset="0"/>
                  </a:rPr>
                  <a:t>B</a:t>
                </a:r>
              </a:p>
            </p:txBody>
          </p:sp>
          <p:sp>
            <p:nvSpPr>
              <p:cNvPr id="48159" name="AutoShape 52"/>
              <p:cNvSpPr>
                <a:spLocks noChangeArrowheads="1"/>
              </p:cNvSpPr>
              <p:nvPr/>
            </p:nvSpPr>
            <p:spPr bwMode="auto">
              <a:xfrm>
                <a:off x="100" y="3216"/>
                <a:ext cx="236" cy="144"/>
              </a:xfrm>
              <a:prstGeom prst="roundRect">
                <a:avLst>
                  <a:gd name="adj" fmla="val 16667"/>
                </a:avLst>
              </a:prstGeom>
              <a:solidFill>
                <a:schemeClr val="tx2"/>
              </a:solidFill>
              <a:ln>
                <a:headEnd/>
                <a:tailEnd/>
              </a:ln>
              <a:effectLst>
                <a:outerShdw blurRad="40000" dist="23000" dir="5400000" rotWithShape="0">
                  <a:schemeClr val="dk2">
                    <a:alpha val="35000"/>
                  </a:schemeClr>
                </a:outerShdw>
              </a:effectLst>
              <a:scene3d>
                <a:camera prst="obliqueTopRight"/>
                <a:lightRig rig="threePt" dir="t">
                  <a:rot lat="0" lon="0" rev="1200000"/>
                </a:lightRig>
              </a:scene3d>
              <a:sp3d extrusionH="203200">
                <a:bevelT w="63500" h="25400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flatTx/>
              </a:bodyPr>
              <a:lstStyle/>
              <a:p>
                <a:pPr algn="ctr"/>
                <a:r>
                  <a:rPr lang="fr-FR" sz="1400" b="1" dirty="0">
                    <a:solidFill>
                      <a:schemeClr val="lt1"/>
                    </a:solidFill>
                    <a:latin typeface="Calibri" pitchFamily="34" charset="0"/>
                    <a:cs typeface="Calibri" pitchFamily="34" charset="0"/>
                  </a:rPr>
                  <a:t>A</a:t>
                </a:r>
              </a:p>
            </p:txBody>
          </p:sp>
          <p:cxnSp>
            <p:nvCxnSpPr>
              <p:cNvPr id="48160" name="AutoShape 53"/>
              <p:cNvCxnSpPr>
                <a:cxnSpLocks noChangeShapeType="1"/>
              </p:cNvCxnSpPr>
              <p:nvPr/>
            </p:nvCxnSpPr>
            <p:spPr bwMode="auto">
              <a:xfrm rot="5400000" flipV="1">
                <a:off x="382" y="3044"/>
                <a:ext cx="1" cy="290"/>
              </a:xfrm>
              <a:prstGeom prst="curvedConnector3">
                <a:avLst>
                  <a:gd name="adj1" fmla="val -14400005"/>
                </a:avLst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8152" name="Text Box 54"/>
            <p:cNvSpPr txBox="1">
              <a:spLocks noChangeArrowheads="1"/>
            </p:cNvSpPr>
            <p:nvPr/>
          </p:nvSpPr>
          <p:spPr bwMode="auto">
            <a:xfrm>
              <a:off x="703" y="3120"/>
              <a:ext cx="72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fr-FR" dirty="0">
                  <a:latin typeface="Calibri" pitchFamily="34" charset="0"/>
                  <a:cs typeface="Calibri" pitchFamily="34" charset="0"/>
                </a:rPr>
                <a:t>A inclut B</a:t>
              </a:r>
            </a:p>
          </p:txBody>
        </p:sp>
        <p:sp>
          <p:nvSpPr>
            <p:cNvPr id="48153" name="AutoShape 55"/>
            <p:cNvSpPr>
              <a:spLocks noChangeArrowheads="1"/>
            </p:cNvSpPr>
            <p:nvPr/>
          </p:nvSpPr>
          <p:spPr bwMode="auto">
            <a:xfrm>
              <a:off x="327" y="3456"/>
              <a:ext cx="236" cy="144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  <a:scene3d>
              <a:camera prst="obliqueTopRight"/>
              <a:lightRig rig="threePt" dir="t">
                <a:rot lat="0" lon="0" rev="1200000"/>
              </a:lightRig>
            </a:scene3d>
            <a:sp3d extrusionH="203200"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fr-FR" sz="1400" b="1" dirty="0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rPr>
                <a:t>A</a:t>
              </a:r>
            </a:p>
          </p:txBody>
        </p:sp>
        <p:sp>
          <p:nvSpPr>
            <p:cNvPr id="48154" name="Text Box 56"/>
            <p:cNvSpPr txBox="1">
              <a:spLocks noChangeArrowheads="1"/>
            </p:cNvSpPr>
            <p:nvPr/>
          </p:nvSpPr>
          <p:spPr bwMode="auto">
            <a:xfrm>
              <a:off x="703" y="3351"/>
              <a:ext cx="99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fr-FR">
                  <a:latin typeface="Calibri" pitchFamily="34" charset="0"/>
                  <a:cs typeface="Calibri" pitchFamily="34" charset="0"/>
                </a:rPr>
                <a:t>Fichier modifié</a:t>
              </a:r>
            </a:p>
          </p:txBody>
        </p:sp>
        <p:sp>
          <p:nvSpPr>
            <p:cNvPr id="48155" name="AutoShape 57"/>
            <p:cNvSpPr>
              <a:spLocks noChangeArrowheads="1"/>
            </p:cNvSpPr>
            <p:nvPr/>
          </p:nvSpPr>
          <p:spPr bwMode="auto">
            <a:xfrm>
              <a:off x="327" y="3687"/>
              <a:ext cx="236" cy="144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  <a:scene3d>
              <a:camera prst="obliqueTopRight"/>
              <a:lightRig rig="threePt" dir="t">
                <a:rot lat="0" lon="0" rev="1200000"/>
              </a:lightRig>
            </a:scene3d>
            <a:sp3d extrusionH="203200"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ctr"/>
              <a:r>
                <a:rPr lang="fr-FR" sz="1400" b="1" dirty="0">
                  <a:solidFill>
                    <a:schemeClr val="lt1"/>
                  </a:solidFill>
                  <a:latin typeface="Calibri" pitchFamily="34" charset="0"/>
                  <a:cs typeface="Calibri" pitchFamily="34" charset="0"/>
                </a:rPr>
                <a:t>A</a:t>
              </a:r>
            </a:p>
          </p:txBody>
        </p:sp>
        <p:sp>
          <p:nvSpPr>
            <p:cNvPr id="48156" name="Text Box 58"/>
            <p:cNvSpPr txBox="1">
              <a:spLocks noChangeArrowheads="1"/>
            </p:cNvSpPr>
            <p:nvPr/>
          </p:nvSpPr>
          <p:spPr bwMode="auto">
            <a:xfrm>
              <a:off x="703" y="3582"/>
              <a:ext cx="1289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fr-FR">
                  <a:latin typeface="Calibri" pitchFamily="34" charset="0"/>
                  <a:cs typeface="Calibri" pitchFamily="34" charset="0"/>
                </a:rPr>
                <a:t>Fichier à recompiler</a:t>
              </a:r>
            </a:p>
          </p:txBody>
        </p:sp>
        <p:sp>
          <p:nvSpPr>
            <p:cNvPr id="48157" name="Rectangle 61"/>
            <p:cNvSpPr>
              <a:spLocks noChangeArrowheads="1"/>
            </p:cNvSpPr>
            <p:nvPr/>
          </p:nvSpPr>
          <p:spPr bwMode="auto">
            <a:xfrm>
              <a:off x="1200" y="2880"/>
              <a:ext cx="912" cy="192"/>
            </a:xfrm>
            <a:prstGeom prst="rect">
              <a:avLst/>
            </a:prstGeom>
            <a:ln>
              <a:headEnd/>
              <a:tailEnd/>
            </a:ln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 dirty="0">
                  <a:latin typeface="Calibri" pitchFamily="34" charset="0"/>
                  <a:cs typeface="Calibri" pitchFamily="34" charset="0"/>
                </a:rPr>
                <a:t>Légende</a:t>
              </a:r>
            </a:p>
          </p:txBody>
        </p:sp>
      </p:grpSp>
      <p:cxnSp>
        <p:nvCxnSpPr>
          <p:cNvPr id="48146" name="AutoShape 45"/>
          <p:cNvCxnSpPr>
            <a:cxnSpLocks noChangeShapeType="1"/>
          </p:cNvCxnSpPr>
          <p:nvPr/>
        </p:nvCxnSpPr>
        <p:spPr bwMode="auto">
          <a:xfrm rot="5400000" flipV="1">
            <a:off x="1794868" y="861021"/>
            <a:ext cx="1191" cy="1470025"/>
          </a:xfrm>
          <a:prstGeom prst="curvedConnector3">
            <a:avLst>
              <a:gd name="adj1" fmla="val -14400005"/>
            </a:avLst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7" name="AutoShape 46"/>
          <p:cNvCxnSpPr>
            <a:cxnSpLocks noChangeShapeType="1"/>
          </p:cNvCxnSpPr>
          <p:nvPr/>
        </p:nvCxnSpPr>
        <p:spPr bwMode="auto">
          <a:xfrm rot="-5400000" flipH="1" flipV="1">
            <a:off x="3805437" y="861815"/>
            <a:ext cx="1191" cy="1468437"/>
          </a:xfrm>
          <a:prstGeom prst="curvedConnector3">
            <a:avLst>
              <a:gd name="adj1" fmla="val -14400005"/>
            </a:avLst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8" name="AutoShape 47"/>
          <p:cNvCxnSpPr>
            <a:cxnSpLocks noChangeShapeType="1"/>
          </p:cNvCxnSpPr>
          <p:nvPr/>
        </p:nvCxnSpPr>
        <p:spPr bwMode="auto">
          <a:xfrm rot="5400000" flipV="1">
            <a:off x="4480124" y="-130770"/>
            <a:ext cx="1190" cy="3436938"/>
          </a:xfrm>
          <a:prstGeom prst="curvedConnector3">
            <a:avLst>
              <a:gd name="adj1" fmla="val -31200009"/>
            </a:avLst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9" name="AutoShape 48"/>
          <p:cNvCxnSpPr>
            <a:cxnSpLocks noChangeShapeType="1"/>
          </p:cNvCxnSpPr>
          <p:nvPr/>
        </p:nvCxnSpPr>
        <p:spPr bwMode="auto">
          <a:xfrm rot="-5400000" flipH="1" flipV="1">
            <a:off x="7357468" y="800696"/>
            <a:ext cx="1191" cy="1590675"/>
          </a:xfrm>
          <a:prstGeom prst="curvedConnector3">
            <a:avLst>
              <a:gd name="adj1" fmla="val -14400005"/>
            </a:avLst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noFill/>
        </p:spPr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384041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512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512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512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51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51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12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" grpId="0"/>
      <p:bldP spid="6" grpId="0"/>
      <p:bldP spid="9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Encapsulation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et Objets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Initialisation des objets</a:t>
            </a:r>
          </a:p>
          <a:p>
            <a:r>
              <a:rPr lang="fr-FR" dirty="0">
                <a:solidFill>
                  <a:srgbClr val="FFFFFF"/>
                </a:solidFill>
              </a:rPr>
              <a:t>Raccourcis de syntaxe</a:t>
            </a:r>
          </a:p>
          <a:p>
            <a:pPr lvl="0"/>
            <a:endParaRPr lang="fr-FR" dirty="0">
              <a:solidFill>
                <a:srgbClr val="FFFFFF"/>
              </a:solidFill>
            </a:endParaRPr>
          </a:p>
          <a:p>
            <a:pPr lvl="0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et Objets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Initialisation des objets</a:t>
            </a:r>
          </a:p>
          <a:p>
            <a:r>
              <a:rPr lang="fr-FR" dirty="0">
                <a:solidFill>
                  <a:srgbClr val="FFFFFF"/>
                </a:solidFill>
              </a:rPr>
              <a:t>Raccourcis de syntaxe</a:t>
            </a:r>
          </a:p>
          <a:p>
            <a:pPr lvl="0"/>
            <a:endParaRPr lang="fr-FR" dirty="0">
              <a:solidFill>
                <a:srgbClr val="FFFFFF"/>
              </a:solidFill>
            </a:endParaRPr>
          </a:p>
          <a:p>
            <a:pPr lvl="0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Encapsulation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Encapsulation</a:t>
            </a:r>
          </a:p>
          <a:p>
            <a:pPr lvl="0">
              <a:defRPr/>
            </a:pPr>
            <a:r>
              <a:rPr lang="fr-FR" dirty="0">
                <a:solidFill>
                  <a:srgbClr val="FFFFFF"/>
                </a:solidFill>
              </a:rPr>
              <a:t>Classes et Objets</a:t>
            </a:r>
          </a:p>
          <a:p>
            <a:pPr lvl="0">
              <a:defRPr/>
            </a:pPr>
            <a:r>
              <a:rPr lang="fr-FR" dirty="0">
                <a:solidFill>
                  <a:srgbClr val="FFFFFF"/>
                </a:solidFill>
              </a:rPr>
              <a:t>Initialisation des objets</a:t>
            </a:r>
          </a:p>
          <a:p>
            <a:r>
              <a:rPr lang="fr-FR" dirty="0">
                <a:solidFill>
                  <a:srgbClr val="FFFFFF"/>
                </a:solidFill>
              </a:rPr>
              <a:t>Raccourcis de syntaxe</a:t>
            </a:r>
          </a:p>
          <a:p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rgbClr val="EFFAFF"/>
                </a:solidFill>
              </a:rPr>
              <a:t>Encapsulation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9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5" grpId="0"/>
          <p:bldP spid="6" grpId="0"/>
          <p:bldP spid="9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Etudions l’exemple suivant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31</a:t>
            </a:fld>
            <a:endParaRPr lang="fr-FR" dirty="0"/>
          </a:p>
        </p:txBody>
      </p:sp>
      <p:sp>
        <p:nvSpPr>
          <p:cNvPr id="10" name="Espace réservé du texte 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chemeClr val="bg2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Intérêts</a:t>
            </a:r>
          </a:p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et objets</a:t>
            </a:r>
          </a:p>
        </p:txBody>
      </p:sp>
      <p:sp>
        <p:nvSpPr>
          <p:cNvPr id="4102" name="AutoShape 9"/>
          <p:cNvSpPr>
            <a:spLocks noChangeArrowheads="1"/>
          </p:cNvSpPr>
          <p:nvPr/>
        </p:nvSpPr>
        <p:spPr bwMode="auto">
          <a:xfrm>
            <a:off x="6611680" y="1733550"/>
            <a:ext cx="2438400" cy="1594842"/>
          </a:xfrm>
          <a:prstGeom prst="roundRect">
            <a:avLst>
              <a:gd name="adj" fmla="val 869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carre;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//un carré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//Affichage des coordonnées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des 4 coins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carre.AfficherTexte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à coins arrondis 8">
            <a:hlinkClick r:id="rId4" action="ppaction://hlinkfile"/>
          </p:cNvPr>
          <p:cNvSpPr/>
          <p:nvPr/>
        </p:nvSpPr>
        <p:spPr>
          <a:xfrm>
            <a:off x="6764080" y="340995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133600" y="1113760"/>
            <a:ext cx="4343400" cy="3505200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CCarre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CPoint2D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m_points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4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//Affichage du carré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Afficher()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spc="-30" dirty="0">
                <a:solidFill>
                  <a:srgbClr val="57A64A"/>
                </a:solidFill>
                <a:latin typeface="consolas" panose="020B0609020204030204" pitchFamily="49" charset="0"/>
              </a:rPr>
              <a:t>//Affichage en texte des positions des 4 coins du carré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AfficherTexte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//Créer le carré à l'aide d'un point et d'un vecteur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Creer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CPoint2D&amp;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depart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     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direction); </a:t>
            </a:r>
          </a:p>
          <a:p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//Calculer la longueur de son côté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Cote()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//Calculer son périmètre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Perimetre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//Copie un carré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Copier(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&amp; carre);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  <a:endParaRPr lang="fr-FR" sz="1100" dirty="0">
              <a:solidFill>
                <a:srgbClr val="2B91A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4385" y="3997464"/>
            <a:ext cx="2492990" cy="707886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C0C0C0"/>
                </a:solidFill>
                <a:latin typeface="Lucida Console" panose="020B0609040504020204" pitchFamily="49" charset="0"/>
              </a:rPr>
              <a:t>(-9.25596e+061, -9.25596e+061)</a:t>
            </a:r>
          </a:p>
          <a:p>
            <a:r>
              <a:rPr lang="fr-FR" sz="1000" dirty="0">
                <a:solidFill>
                  <a:srgbClr val="C0C0C0"/>
                </a:solidFill>
                <a:latin typeface="Lucida Console" panose="020B0609040504020204" pitchFamily="49" charset="0"/>
              </a:rPr>
              <a:t>(-9.25596e+061, -9.25596e+061)</a:t>
            </a:r>
          </a:p>
          <a:p>
            <a:r>
              <a:rPr lang="fr-FR" sz="1000" dirty="0">
                <a:solidFill>
                  <a:srgbClr val="C0C0C0"/>
                </a:solidFill>
                <a:latin typeface="Lucida Console" panose="020B0609040504020204" pitchFamily="49" charset="0"/>
              </a:rPr>
              <a:t>(-9.25596e+061, -9.25596e+061)</a:t>
            </a:r>
          </a:p>
          <a:p>
            <a:r>
              <a:rPr lang="fr-FR" sz="1000" dirty="0">
                <a:solidFill>
                  <a:srgbClr val="C0C0C0"/>
                </a:solidFill>
                <a:latin typeface="Lucida Console" panose="020B0609040504020204" pitchFamily="49" charset="0"/>
              </a:rPr>
              <a:t>(-9.25596e+061, -9.25596e+061)</a:t>
            </a:r>
          </a:p>
        </p:txBody>
      </p:sp>
      <p:pic>
        <p:nvPicPr>
          <p:cNvPr id="12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3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12821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079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  <p:bldP spid="4" grpId="0" animBg="1"/>
      <p:bldP spid="13" grpId="0" animBg="1"/>
      <p:bldP spid="13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Initialisation des données membres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fr-FR" sz="2800" dirty="0"/>
              <a:t>Il faut obligatoirement initialiser l’objet avant toute opération !</a:t>
            </a:r>
          </a:p>
          <a:p>
            <a:pPr lvl="1" eaLnBrk="1" hangingPunct="1">
              <a:defRPr/>
            </a:pPr>
            <a:r>
              <a:rPr lang="fr-FR" sz="2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carre.Creer</a:t>
            </a:r>
            <a:r>
              <a:rPr lang="fr-FR" sz="2400" b="1" dirty="0">
                <a:solidFill>
                  <a:srgbClr val="DCDCDC"/>
                </a:solidFill>
                <a:latin typeface="consolas" panose="020B0609020204030204" pitchFamily="49" charset="0"/>
              </a:rPr>
              <a:t>(…);</a:t>
            </a:r>
          </a:p>
          <a:p>
            <a:pPr eaLnBrk="1" hangingPunct="1">
              <a:defRPr/>
            </a:pPr>
            <a:endParaRPr lang="fr-FR" sz="2800" dirty="0"/>
          </a:p>
          <a:p>
            <a:pPr eaLnBrk="1" hangingPunct="1">
              <a:defRPr/>
            </a:pPr>
            <a:r>
              <a:rPr lang="fr-FR" sz="2800" dirty="0"/>
              <a:t>Il serait agréable qu’un mécanisme initialise automatiquement l’objet à sa construction</a:t>
            </a:r>
          </a:p>
          <a:p>
            <a:pPr lvl="1">
              <a:defRPr/>
            </a:pPr>
            <a:r>
              <a:rPr lang="fr-FR" sz="2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CCarre</a:t>
            </a:r>
            <a:r>
              <a:rPr lang="fr-FR" sz="2400" b="1" dirty="0">
                <a:solidFill>
                  <a:srgbClr val="DCDCDC"/>
                </a:solidFill>
                <a:latin typeface="consolas" panose="020B0609020204030204" pitchFamily="49" charset="0"/>
              </a:rPr>
              <a:t> carre;</a:t>
            </a:r>
            <a:endParaRPr lang="fr-FR" sz="2200" dirty="0"/>
          </a:p>
          <a:p>
            <a:pPr lvl="2">
              <a:defRPr/>
            </a:pPr>
            <a:r>
              <a:rPr lang="fr-FR" dirty="0"/>
              <a:t>Le carré pourrait être initialisé à une taille nulle</a:t>
            </a:r>
          </a:p>
          <a:p>
            <a:pPr eaLnBrk="1" hangingPunct="1">
              <a:defRPr/>
            </a:pPr>
            <a:endParaRPr lang="fr-FR" sz="2800" dirty="0"/>
          </a:p>
          <a:p>
            <a:pPr eaLnBrk="1" hangingPunct="1">
              <a:defRPr/>
            </a:pPr>
            <a:r>
              <a:rPr lang="fr-FR" sz="2800" dirty="0"/>
              <a:t>C’est le rôle du </a:t>
            </a:r>
            <a:r>
              <a:rPr lang="fr-FR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constructeur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32</a:t>
            </a:fld>
            <a:endParaRPr lang="fr-FR" dirty="0"/>
          </a:p>
        </p:txBody>
      </p:sp>
      <p:sp>
        <p:nvSpPr>
          <p:cNvPr id="9" name="Espace réservé du texte 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et objets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799" y="3428648"/>
            <a:ext cx="1568817" cy="17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53561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Définition d’un constructeur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fr-FR" sz="2800" dirty="0"/>
              <a:t>Méthode spéciale d’une classe appelée automatiquement par le compilateur au moment de la création d’un objet</a:t>
            </a:r>
          </a:p>
          <a:p>
            <a:pPr eaLnBrk="1" hangingPunct="1">
              <a:lnSpc>
                <a:spcPct val="110000"/>
              </a:lnSpc>
            </a:pPr>
            <a:endParaRPr lang="fr-FR" sz="2800" dirty="0"/>
          </a:p>
          <a:p>
            <a:pPr eaLnBrk="1" hangingPunct="1">
              <a:lnSpc>
                <a:spcPct val="110000"/>
              </a:lnSpc>
            </a:pPr>
            <a:r>
              <a:rPr lang="fr-FR" sz="2800" dirty="0"/>
              <a:t>Porte obligatoirement le même nom que la classe</a:t>
            </a:r>
          </a:p>
          <a:p>
            <a:pPr eaLnBrk="1" hangingPunct="1">
              <a:lnSpc>
                <a:spcPct val="110000"/>
              </a:lnSpc>
            </a:pPr>
            <a:endParaRPr lang="fr-FR" sz="2800" dirty="0"/>
          </a:p>
          <a:p>
            <a:pPr>
              <a:lnSpc>
                <a:spcPct val="110000"/>
              </a:lnSpc>
            </a:pPr>
            <a:r>
              <a:rPr lang="fr-FR" sz="2800" dirty="0"/>
              <a:t>Pas de type de retour (pas même</a:t>
            </a:r>
            <a:r>
              <a:rPr lang="fr-FR" sz="12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28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2800" dirty="0"/>
              <a:t>)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33</a:t>
            </a:fld>
            <a:endParaRPr lang="fr-FR" dirty="0"/>
          </a:p>
        </p:txBody>
      </p:sp>
      <p:sp>
        <p:nvSpPr>
          <p:cNvPr id="7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381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3605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Dans l’exemple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34</a:t>
            </a:fld>
            <a:endParaRPr lang="fr-FR" dirty="0"/>
          </a:p>
        </p:txBody>
      </p:sp>
      <p:sp>
        <p:nvSpPr>
          <p:cNvPr id="15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4" name="Rectangle à coins arrondis 13">
            <a:hlinkClick r:id="rId4" action="ppaction://hlinkfile"/>
          </p:cNvPr>
          <p:cNvSpPr/>
          <p:nvPr/>
        </p:nvSpPr>
        <p:spPr>
          <a:xfrm>
            <a:off x="6781800" y="308610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2254561" y="1123950"/>
            <a:ext cx="4343400" cy="3747850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9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CPoint2D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m_points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9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//Constructeur de </a:t>
            </a:r>
            <a:r>
              <a:rPr lang="fr-FR" sz="9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//Affichage du carré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Afficher()</a:t>
            </a:r>
            <a:r>
              <a:rPr lang="fr-FR" sz="9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//Affichage en texte des positions des 4 coins du carré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AfficherTexte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fr-FR" sz="9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//Créer le carré à l'aide d'un point et d'un vecteur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Creer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CPoint2D&amp;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direction);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//Calculer la longueur de son côté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Cote()</a:t>
            </a:r>
            <a:r>
              <a:rPr lang="fr-FR" sz="9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//Calculer son périmètre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Perimetre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fr-FR" sz="9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//Copie un carré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Copier(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carre);</a:t>
            </a:r>
            <a:endParaRPr lang="fr-FR" sz="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5242847" y="1020041"/>
            <a:ext cx="1206500" cy="228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carre.h</a:t>
            </a: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5776646" y="1234195"/>
            <a:ext cx="3276978" cy="1638300"/>
            <a:chOff x="5867022" y="2286000"/>
            <a:chExt cx="3276978" cy="1638300"/>
          </a:xfrm>
        </p:grpSpPr>
        <p:sp>
          <p:nvSpPr>
            <p:cNvPr id="7179" name="AutoShape 11"/>
            <p:cNvSpPr>
              <a:spLocks noChangeArrowheads="1"/>
            </p:cNvSpPr>
            <p:nvPr/>
          </p:nvSpPr>
          <p:spPr bwMode="auto">
            <a:xfrm>
              <a:off x="5867022" y="2400300"/>
              <a:ext cx="3276978" cy="1524000"/>
            </a:xfrm>
            <a:prstGeom prst="roundRect">
              <a:avLst>
                <a:gd name="adj" fmla="val 3749"/>
              </a:avLst>
            </a:prstGeom>
            <a:solidFill>
              <a:srgbClr val="1E1E1E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i="0" dirty="0" err="1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CCarre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fr-FR" sz="1100" b="1" i="0" dirty="0" err="1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CCarre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 </a:t>
              </a:r>
              <a:r>
                <a:rPr lang="fr-FR" sz="1100" b="1" i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 (CPoint2D&amp; pt : </a:t>
              </a:r>
              <a:r>
                <a:rPr lang="fr-FR" sz="1100" b="1" i="0" dirty="0" err="1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m_points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 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  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fr-FR" sz="1100" b="1" i="0" dirty="0" err="1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pt.SetX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fr-FR" sz="1100" b="1" i="0" dirty="0">
                  <a:solidFill>
                    <a:srgbClr val="B8D7A3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  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fr-FR" sz="1100" b="1" i="0" dirty="0" err="1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pt.SetY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fr-FR" sz="1100" b="1" i="0" dirty="0">
                  <a:solidFill>
                    <a:srgbClr val="B8D7A3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 </a:t>
              </a: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i="0" dirty="0">
                  <a:solidFill>
                    <a:srgbClr val="DCDCDC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fr-FR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180" name="Rectangle 15"/>
            <p:cNvSpPr>
              <a:spLocks noChangeArrowheads="1"/>
            </p:cNvSpPr>
            <p:nvPr/>
          </p:nvSpPr>
          <p:spPr bwMode="auto">
            <a:xfrm>
              <a:off x="7725833" y="2286000"/>
              <a:ext cx="1215571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carre.cpp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7525433" y="4019550"/>
            <a:ext cx="646331" cy="707886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ctr"/>
            <a:r>
              <a:rPr lang="fr-FR" sz="1000" dirty="0">
                <a:solidFill>
                  <a:srgbClr val="C0C0C0"/>
                </a:solidFill>
                <a:latin typeface="Lucida Console" panose="020B0609040504020204" pitchFamily="49" charset="0"/>
              </a:rPr>
              <a:t>(0, 0)</a:t>
            </a:r>
            <a:br>
              <a:rPr lang="fr-FR" sz="1000" dirty="0">
                <a:solidFill>
                  <a:srgbClr val="C0C0C0"/>
                </a:solidFill>
                <a:latin typeface="Lucida Console" panose="020B0609040504020204" pitchFamily="49" charset="0"/>
              </a:rPr>
            </a:br>
            <a:r>
              <a:rPr lang="fr-FR" sz="1000" dirty="0">
                <a:solidFill>
                  <a:srgbClr val="C0C0C0"/>
                </a:solidFill>
                <a:latin typeface="Lucida Console" panose="020B0609040504020204" pitchFamily="49" charset="0"/>
              </a:rPr>
              <a:t>(0, 0)</a:t>
            </a:r>
            <a:br>
              <a:rPr lang="fr-FR" sz="1000" dirty="0">
                <a:solidFill>
                  <a:srgbClr val="C0C0C0"/>
                </a:solidFill>
                <a:latin typeface="Lucida Console" panose="020B0609040504020204" pitchFamily="49" charset="0"/>
              </a:rPr>
            </a:br>
            <a:r>
              <a:rPr lang="fr-FR" sz="1000" dirty="0">
                <a:solidFill>
                  <a:srgbClr val="C0C0C0"/>
                </a:solidFill>
                <a:latin typeface="Lucida Console" panose="020B0609040504020204" pitchFamily="49" charset="0"/>
              </a:rPr>
              <a:t>(0, 0)</a:t>
            </a:r>
            <a:br>
              <a:rPr lang="fr-FR" sz="1000" dirty="0">
                <a:solidFill>
                  <a:srgbClr val="C0C0C0"/>
                </a:solidFill>
                <a:latin typeface="Lucida Console" panose="020B0609040504020204" pitchFamily="49" charset="0"/>
              </a:rPr>
            </a:br>
            <a:r>
              <a:rPr lang="fr-FR" sz="1000" dirty="0">
                <a:solidFill>
                  <a:srgbClr val="C0C0C0"/>
                </a:solidFill>
                <a:latin typeface="Lucida Console" panose="020B0609040504020204" pitchFamily="49" charset="0"/>
              </a:rPr>
              <a:t>(0, 0)</a:t>
            </a:r>
          </a:p>
        </p:txBody>
      </p:sp>
      <p:pic>
        <p:nvPicPr>
          <p:cNvPr id="13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9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1310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07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4" grpId="0" animBg="1"/>
      <p:bldP spid="18" grpId="0" animBg="1"/>
      <p:bldP spid="19" grpId="0" animBg="1"/>
      <p:bldP spid="1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7009">
            <a:off x="7625714" y="1077155"/>
            <a:ext cx="1189172" cy="204703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1066799"/>
            <a:ext cx="1373555" cy="2065267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Constructeur avec paramètres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000" dirty="0"/>
              <a:t>Peut avoir des paramètres</a:t>
            </a:r>
          </a:p>
          <a:p>
            <a:pPr lvl="1"/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CVecteur2D(</a:t>
            </a:r>
            <a:r>
              <a:rPr lang="fr-FR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 x, </a:t>
            </a:r>
            <a:r>
              <a:rPr lang="fr-FR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 y);</a:t>
            </a:r>
            <a:endParaRPr lang="fr-FR" sz="2000" dirty="0"/>
          </a:p>
          <a:p>
            <a:pPr lvl="1"/>
            <a:endParaRPr lang="fr-FR" sz="1600" dirty="0"/>
          </a:p>
          <a:p>
            <a:pPr eaLnBrk="1" hangingPunct="1"/>
            <a:r>
              <a:rPr lang="fr-FR" sz="2000" dirty="0"/>
              <a:t>Peuvent avoir des valeurs par défaut</a:t>
            </a:r>
          </a:p>
          <a:p>
            <a:pPr lvl="1"/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CVecteur2D(</a:t>
            </a:r>
            <a:r>
              <a:rPr lang="fr-FR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 x = </a:t>
            </a:r>
            <a:r>
              <a:rPr lang="fr-FR" sz="18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 y = </a:t>
            </a:r>
            <a:r>
              <a:rPr lang="fr-FR" sz="18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sz="1800" dirty="0"/>
          </a:p>
          <a:p>
            <a:pPr lvl="1"/>
            <a:endParaRPr lang="fr-FR" sz="1600" dirty="0"/>
          </a:p>
          <a:p>
            <a:pPr eaLnBrk="1" hangingPunct="1"/>
            <a:r>
              <a:rPr lang="fr-FR" sz="2000" dirty="0"/>
              <a:t>Paramètres passés lors de la création de l’objet</a:t>
            </a:r>
          </a:p>
          <a:p>
            <a:pPr lvl="1">
              <a:lnSpc>
                <a:spcPct val="107000"/>
              </a:lnSpc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 v1;          </a:t>
            </a:r>
            <a:r>
              <a:rPr lang="fr-FR" sz="18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//v1 = (0, 0)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 v2{ </a:t>
            </a:r>
            <a:r>
              <a:rPr lang="fr-FR" sz="18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     </a:t>
            </a:r>
            <a:r>
              <a:rPr lang="fr-FR" sz="18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//v2 = (1, 0)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 v3{ </a:t>
            </a:r>
            <a:r>
              <a:rPr lang="fr-FR" sz="18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8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  </a:t>
            </a:r>
            <a:r>
              <a:rPr lang="fr-FR" sz="18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//v3 = (2, 3)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Aft>
                <a:spcPts val="0"/>
              </a:spcAft>
            </a:pPr>
            <a:endParaRPr lang="fr-FR" sz="1600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35</a:t>
            </a:fld>
            <a:endParaRPr lang="fr-FR" dirty="0"/>
          </a:p>
        </p:txBody>
      </p:sp>
      <p:sp>
        <p:nvSpPr>
          <p:cNvPr id="8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83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Constructeur par défaut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sz="2400" dirty="0"/>
              <a:t>Un constructeur sans paramètre, ou dont tous les paramètres ont une valeur par défaut est un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constructeur par défaut</a:t>
            </a:r>
          </a:p>
          <a:p>
            <a:pPr eaLnBrk="1" hangingPunct="1">
              <a:defRPr/>
            </a:pPr>
            <a:endParaRPr lang="fr-FR" sz="2400" dirty="0"/>
          </a:p>
          <a:p>
            <a:pPr eaLnBrk="1" hangingPunct="1">
              <a:defRPr/>
            </a:pPr>
            <a:r>
              <a:rPr lang="fr-FR" sz="2400" dirty="0"/>
              <a:t>Si aucun constructeur n’est déclaré dans une classe, le compilateur crée automatiquement un constructeur par défaut</a:t>
            </a:r>
          </a:p>
          <a:p>
            <a:pPr lvl="1" eaLnBrk="1" hangingPunct="1">
              <a:defRPr/>
            </a:pPr>
            <a:r>
              <a:rPr lang="fr-FR" sz="2000" dirty="0"/>
              <a:t>Il initialise chaque donnée membre</a:t>
            </a:r>
            <a:br>
              <a:rPr lang="fr-FR" sz="2000" dirty="0"/>
            </a:br>
            <a:r>
              <a:rPr lang="fr-FR" sz="2000" dirty="0"/>
              <a:t>avec leurs constructeurs par défaut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36</a:t>
            </a:fld>
            <a:endParaRPr lang="fr-FR" dirty="0"/>
          </a:p>
        </p:txBody>
      </p:sp>
      <p:sp>
        <p:nvSpPr>
          <p:cNvPr id="8" name="Espace réservé du texte 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Constructeur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et objets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217" y="3425500"/>
            <a:ext cx="1251333" cy="17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7239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Jouons avec les constructeurs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fr-FR" sz="1800" dirty="0"/>
              <a:t>A la classe 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  <a:r>
              <a:rPr lang="fr-FR" sz="1800" dirty="0"/>
              <a:t>, nous ajoutons le constructeur à deux paramètres</a:t>
            </a:r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endParaRPr lang="fr-FR" sz="1800" dirty="0"/>
          </a:p>
          <a:p>
            <a:pPr>
              <a:lnSpc>
                <a:spcPct val="80000"/>
              </a:lnSpc>
            </a:pPr>
            <a:endParaRPr lang="fr-FR" sz="1800" dirty="0"/>
          </a:p>
          <a:p>
            <a:pPr eaLnBrk="1" hangingPunct="1">
              <a:lnSpc>
                <a:spcPct val="80000"/>
              </a:lnSpc>
            </a:pPr>
            <a:r>
              <a:rPr lang="fr-FR" sz="1800" dirty="0">
                <a:hlinkClick r:id="rId4" action="ppaction://hlinkfile"/>
              </a:rPr>
              <a:t>Compilons le fichier </a:t>
            </a: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hlinkClick r:id="rId4" action="ppaction://hlinkfile"/>
              </a:rPr>
              <a:t>vecteur2D.cpp</a:t>
            </a:r>
            <a:endParaRPr lang="fr-FR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fr-FR" sz="1600" b="1" dirty="0" err="1">
                <a:latin typeface="Courier New" pitchFamily="49" charset="0"/>
              </a:rPr>
              <a:t>error</a:t>
            </a:r>
            <a:r>
              <a:rPr lang="fr-FR" sz="1600" b="1" dirty="0">
                <a:latin typeface="Courier New" pitchFamily="49" charset="0"/>
              </a:rPr>
              <a:t> C2512: 'CVecteur2D' : aucun constructeur par défaut approprié disponible</a:t>
            </a:r>
          </a:p>
          <a:p>
            <a:pPr lvl="2">
              <a:lnSpc>
                <a:spcPct val="80000"/>
              </a:lnSpc>
            </a:pPr>
            <a:r>
              <a:rPr lang="fr-FR" sz="1400" dirty="0"/>
              <a:t>Comme nous venons de définir un constructeur avec paramètres, le compilateur n’a pas généré de constructeur par défaut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37</a:t>
            </a:fld>
            <a:endParaRPr lang="fr-FR" dirty="0"/>
          </a:p>
        </p:txBody>
      </p:sp>
      <p:sp>
        <p:nvSpPr>
          <p:cNvPr id="10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0246" name="AutoShape 4"/>
          <p:cNvSpPr>
            <a:spLocks noChangeArrowheads="1"/>
          </p:cNvSpPr>
          <p:nvPr/>
        </p:nvSpPr>
        <p:spPr bwMode="auto">
          <a:xfrm>
            <a:off x="5630745" y="1876425"/>
            <a:ext cx="3352800" cy="1028700"/>
          </a:xfrm>
          <a:prstGeom prst="roundRect">
            <a:avLst>
              <a:gd name="adj" fmla="val 518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CVecteur2D::CVecteur2D(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x,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x;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y;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47" name="AutoShape 5"/>
          <p:cNvSpPr>
            <a:spLocks noChangeArrowheads="1"/>
          </p:cNvSpPr>
          <p:nvPr/>
        </p:nvSpPr>
        <p:spPr bwMode="auto">
          <a:xfrm>
            <a:off x="2743200" y="1600200"/>
            <a:ext cx="2743200" cy="1581150"/>
          </a:xfrm>
          <a:prstGeom prst="roundRect">
            <a:avLst>
              <a:gd name="adj" fmla="val 5349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CVecteur2D(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x,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7554" y="2943225"/>
            <a:ext cx="609600" cy="609600"/>
          </a:xfrm>
          <a:prstGeom prst="rect">
            <a:avLst/>
          </a:prstGeom>
        </p:spPr>
      </p:pic>
      <p:sp>
        <p:nvSpPr>
          <p:cNvPr id="5" name="Bouton action son">
            <a:hlinkClick r:id="rId6" action="ppaction://hlinkfile"/>
          </p:cNvPr>
          <p:cNvSpPr/>
          <p:nvPr/>
        </p:nvSpPr>
        <p:spPr>
          <a:xfrm>
            <a:off x="2743200" y="3248025"/>
            <a:ext cx="365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95095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90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Jouons avec les constructeurs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Nous ajoutons donc un constructeur par défaut à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  <a:endParaRPr lang="fr-FR" sz="2400" b="1" dirty="0">
              <a:latin typeface="Courier New" pitchFamily="49" charset="0"/>
            </a:endParaRPr>
          </a:p>
          <a:p>
            <a:pPr lvl="1" eaLnBrk="1" hangingPunct="1"/>
            <a:r>
              <a:rPr lang="fr-FR" sz="2000" dirty="0"/>
              <a:t>Nous pouvons par exemple définir une valeur par défaut pour les paramètres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2000" dirty="0"/>
              <a:t> et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fr-FR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38</a:t>
            </a:fld>
            <a:endParaRPr lang="fr-FR" dirty="0"/>
          </a:p>
        </p:txBody>
      </p:sp>
      <p:sp>
        <p:nvSpPr>
          <p:cNvPr id="1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1270" name="AutoShape 5"/>
          <p:cNvSpPr>
            <a:spLocks noChangeArrowheads="1"/>
          </p:cNvSpPr>
          <p:nvPr/>
        </p:nvSpPr>
        <p:spPr bwMode="auto">
          <a:xfrm>
            <a:off x="4017818" y="2591128"/>
            <a:ext cx="3297382" cy="1733222"/>
          </a:xfrm>
          <a:prstGeom prst="roundRect">
            <a:avLst>
              <a:gd name="adj" fmla="val 5810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CVecteur2D(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   ,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   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 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5723467" y="3603647"/>
            <a:ext cx="41549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= 0</a:t>
            </a:r>
            <a:endParaRPr lang="fr-FR" sz="11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à coins arrondis 10">
            <a:hlinkClick r:id="rId4" action="ppaction://hlinkfile"/>
          </p:cNvPr>
          <p:cNvSpPr/>
          <p:nvPr/>
        </p:nvSpPr>
        <p:spPr>
          <a:xfrm>
            <a:off x="4599709" y="445770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790267" y="3603647"/>
            <a:ext cx="41549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= 0</a:t>
            </a:r>
            <a:endParaRPr lang="fr-FR" sz="11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3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4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7481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907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68615" grpId="0"/>
      <p:bldP spid="11" grpId="0" animBg="1"/>
      <p:bldP spid="11" grpId="1" animBg="1"/>
      <p:bldP spid="10" grpId="0"/>
      <p:bldP spid="14" grpId="0" animBg="1"/>
      <p:bldP spid="1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Jouons avec les constructeurs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créer un carré nous devons :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Nous pourrions faire construire et initialiser le carré en une seule étape :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39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2286000" y="1598084"/>
            <a:ext cx="6781800" cy="990600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CPoint2D pt;            </a:t>
            </a:r>
            <a:r>
              <a:rPr lang="fr-FR" sz="1100" b="1" i="1" spc="-30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//Création d'un point par son constructeur par défaut (0, 0)</a:t>
            </a:r>
            <a:endParaRPr lang="fr-FR" sz="1000" spc="-3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 </a:t>
            </a:r>
            <a:r>
              <a:rPr lang="fr-FR" sz="1100" b="1" spc="-3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vt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100" b="1" spc="-30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spc="-30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  </a:t>
            </a:r>
            <a:r>
              <a:rPr lang="fr-FR" sz="1100" b="1" i="1" spc="-30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//Création d'un vecteur par son constructeur avec paramètres (1, 0)</a:t>
            </a:r>
            <a:endParaRPr lang="fr-FR" sz="1000" spc="-3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spc="-3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spc="-3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carre;           </a:t>
            </a:r>
            <a:r>
              <a:rPr lang="fr-FR" sz="1100" b="1" i="1" spc="-30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//Construction d'un carré "vide"</a:t>
            </a:r>
            <a:endParaRPr lang="fr-FR" sz="1000" spc="-3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spc="-3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carre.Creer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(pt, </a:t>
            </a:r>
            <a:r>
              <a:rPr lang="fr-FR" sz="1100" b="1" spc="-3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vt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   </a:t>
            </a:r>
            <a:r>
              <a:rPr lang="fr-FR" sz="1100" b="1" i="1" spc="-30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//Initialisation du carré</a:t>
            </a:r>
            <a:endParaRPr lang="fr-FR" sz="1000" spc="-3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2286000" y="3435351"/>
            <a:ext cx="6781800" cy="990600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CPoint2D pt;            </a:t>
            </a:r>
            <a:r>
              <a:rPr lang="fr-FR" sz="1100" b="1" i="1" spc="-30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//Création d'un point par son constructeur par défaut (0, 0)</a:t>
            </a:r>
            <a:endParaRPr lang="fr-FR" sz="1000" spc="-3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 </a:t>
            </a:r>
            <a:r>
              <a:rPr lang="fr-FR" sz="1100" b="1" spc="-3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vt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100" b="1" spc="-30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spc="-30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  </a:t>
            </a:r>
            <a:r>
              <a:rPr lang="fr-FR" sz="1100" b="1" i="1" spc="-30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//Création d'un vecteur par son constructeur avec paramètres (1, 0)</a:t>
            </a:r>
            <a:endParaRPr lang="fr-FR" sz="1000" spc="-3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spc="-3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spc="-3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carre{ pt, </a:t>
            </a:r>
            <a:r>
              <a:rPr lang="fr-FR" sz="1100" b="1" spc="-3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vt</a:t>
            </a:r>
            <a:r>
              <a:rPr lang="fr-FR" sz="1100" b="1" spc="-3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 </a:t>
            </a:r>
            <a:r>
              <a:rPr lang="fr-FR" sz="1100" b="1" i="1" spc="-30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//Construction d'un carré initialisé</a:t>
            </a:r>
            <a:endParaRPr lang="fr-FR" sz="1000" spc="-3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496731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Jouons avec les constructeurs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/>
            <a:r>
              <a:rPr lang="fr-FR" sz="1800" dirty="0"/>
              <a:t>Implémentation du constructeur avec paramètres de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800" dirty="0">
                <a:solidFill>
                  <a:srgbClr val="000000"/>
                </a:solidFill>
                <a:latin typeface="Consolas"/>
                <a:ea typeface="Calibri"/>
              </a:rPr>
              <a:t> </a:t>
            </a:r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40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2362200" y="1602167"/>
            <a:ext cx="3352800" cy="1888066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 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//Constructeurs de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CPoint2D&amp;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direction);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 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570100" y="1504950"/>
            <a:ext cx="903600" cy="190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carre.h</a:t>
            </a:r>
            <a:endParaRPr lang="fr-FR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2362200" y="3678765"/>
            <a:ext cx="3352800" cy="1255185"/>
            <a:chOff x="2362200" y="3678765"/>
            <a:chExt cx="3352800" cy="1255185"/>
          </a:xfrm>
        </p:grpSpPr>
        <p:sp>
          <p:nvSpPr>
            <p:cNvPr id="8" name="AutoShape 3"/>
            <p:cNvSpPr>
              <a:spLocks noChangeArrowheads="1"/>
            </p:cNvSpPr>
            <p:nvPr/>
          </p:nvSpPr>
          <p:spPr bwMode="auto">
            <a:xfrm>
              <a:off x="2362200" y="3774016"/>
              <a:ext cx="3352800" cy="1159934"/>
            </a:xfrm>
            <a:prstGeom prst="roundRect">
              <a:avLst>
                <a:gd name="adj" fmla="val 2451"/>
              </a:avLst>
            </a:prstGeom>
            <a:solidFill>
              <a:srgbClr val="1E1E1E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spc="-10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CCarre</a:t>
              </a:r>
              <a:r>
                <a:rPr lang="fr-FR" sz="1100" b="1" spc="-10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::</a:t>
              </a:r>
              <a:r>
                <a:rPr lang="fr-FR" sz="1100" b="1" spc="-10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CCarre</a:t>
              </a:r>
              <a:r>
                <a:rPr lang="fr-FR" sz="1100" b="1" spc="-10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fr-FR" sz="1100" b="1" spc="-10" dirty="0" err="1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const</a:t>
              </a:r>
              <a:r>
                <a:rPr lang="fr-FR" sz="1100" b="1" spc="-10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CPoint2D&amp; </a:t>
              </a:r>
              <a:r>
                <a:rPr lang="fr-FR" sz="1100" b="1" spc="-10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depart</a:t>
              </a:r>
              <a:r>
                <a:rPr lang="fr-FR" sz="1100" b="1" spc="-10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endParaRPr lang="fr-FR" sz="1000" spc="-1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spc="-10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        </a:t>
              </a:r>
              <a:r>
                <a:rPr lang="fr-FR" sz="1100" b="1" spc="-10" dirty="0" err="1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const</a:t>
              </a:r>
              <a:r>
                <a:rPr lang="fr-FR" sz="1100" b="1" spc="-10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CVecteur2D&amp; direction)</a:t>
              </a:r>
              <a:endParaRPr lang="fr-FR" sz="1000" spc="-1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spc="-10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fr-FR" sz="1000" spc="-1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spc="-10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fr-FR" sz="1100" b="1" spc="-10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Creer</a:t>
              </a:r>
              <a:r>
                <a:rPr lang="fr-FR" sz="1100" b="1" spc="-10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fr-FR" sz="1100" b="1" spc="-10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depart</a:t>
              </a:r>
              <a:r>
                <a:rPr lang="fr-FR" sz="1100" b="1" spc="-10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direction);</a:t>
              </a:r>
              <a:endParaRPr lang="fr-FR" sz="1000" spc="-1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b="1" spc="-10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fr-FR" sz="10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4572000" y="3678765"/>
              <a:ext cx="901700" cy="19050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carre.cpp</a:t>
              </a:r>
            </a:p>
          </p:txBody>
        </p:sp>
      </p:grpSp>
      <p:sp>
        <p:nvSpPr>
          <p:cNvPr id="11" name="Rectangle à coins arrondis 10"/>
          <p:cNvSpPr/>
          <p:nvPr/>
        </p:nvSpPr>
        <p:spPr>
          <a:xfrm>
            <a:off x="6248400" y="2021267"/>
            <a:ext cx="2531624" cy="612648"/>
          </a:xfrm>
          <a:prstGeom prst="wedgeRoundRectCallout">
            <a:avLst>
              <a:gd name="adj1" fmla="val -140642"/>
              <a:gd name="adj2" fmla="val 5282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Le constructeur par défaut est conservé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6248400" y="2767517"/>
            <a:ext cx="2531624" cy="612648"/>
          </a:xfrm>
          <a:prstGeom prst="wedgeRoundRectCallout">
            <a:avLst>
              <a:gd name="adj1" fmla="val -89139"/>
              <a:gd name="adj2" fmla="val -3009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On ajoute simplement un constructeur supplémentaire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6248400" y="4047658"/>
            <a:ext cx="2531624" cy="763657"/>
          </a:xfrm>
          <a:prstGeom prst="wedgeRoundRectCallout">
            <a:avLst>
              <a:gd name="adj1" fmla="val -73420"/>
              <a:gd name="adj2" fmla="val 2380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La définition du nouveau constructeur consiste à appeler la fonction membre </a:t>
            </a:r>
            <a:r>
              <a:rPr lang="fr-FR" sz="1400" dirty="0" err="1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Creer</a:t>
            </a:r>
            <a:endParaRPr lang="fr-FR" sz="1400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23208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Bilan sur les constructeurs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2284800" y="1085850"/>
            <a:ext cx="5792400" cy="382905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fr-FR" dirty="0"/>
              <a:t>A chaque instanciation d’une classe, un constructeur est appelé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fr-F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dirty="0"/>
              <a:t>Un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constructeur par défaut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/>
              <a:t>dans le cas d’une instanciation simple</a:t>
            </a:r>
          </a:p>
          <a:p>
            <a:pPr lvl="2">
              <a:lnSpc>
                <a:spcPct val="90000"/>
              </a:lnSpc>
              <a:defRPr/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CPoint2D pt;</a:t>
            </a:r>
            <a:endParaRPr lang="fr-FR" b="1" dirty="0">
              <a:latin typeface="Courier New" pitchFamily="49" charset="0"/>
            </a:endParaRPr>
          </a:p>
          <a:p>
            <a:pPr lvl="3">
              <a:lnSpc>
                <a:spcPct val="90000"/>
              </a:lnSpc>
              <a:defRPr/>
            </a:pPr>
            <a:r>
              <a:rPr lang="fr-FR" dirty="0"/>
              <a:t>Il peut avoir été créé automatiquement par le compilateur si aucun autre constructeur n’existe.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dirty="0"/>
              <a:t>Un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constructeur avec paramètres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/>
              <a:t>dans le cas d’une instanciation avec initialisation personnalisée</a:t>
            </a:r>
          </a:p>
          <a:p>
            <a:pPr lvl="2">
              <a:lnSpc>
                <a:spcPct val="90000"/>
              </a:lnSpc>
              <a:defRPr/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{ 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 };</a:t>
            </a:r>
            <a:endParaRPr lang="fr-FR" b="1" dirty="0">
              <a:latin typeface="Courier New" pitchFamily="49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41</a:t>
            </a:fld>
            <a:endParaRPr lang="fr-FR" dirty="0"/>
          </a:p>
        </p:txBody>
      </p:sp>
      <p:sp>
        <p:nvSpPr>
          <p:cNvPr id="8" name="Espace réservé du texte 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Constructeur par défaut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Bilan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et objets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3063" y="1712827"/>
            <a:ext cx="1110030" cy="1524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989" y="3365188"/>
            <a:ext cx="1182709" cy="17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7435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06410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" grpId="0"/>
      <p:bldP spid="6" grpId="0"/>
      <p:bldP spid="9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Encapsulation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et Objets</a:t>
            </a:r>
          </a:p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Raccourcis de syntaxe</a:t>
            </a:r>
          </a:p>
          <a:p>
            <a:pPr lvl="0"/>
            <a:endParaRPr lang="fr-FR" dirty="0">
              <a:solidFill>
                <a:srgbClr val="FFFFFF"/>
              </a:solidFill>
            </a:endParaRPr>
          </a:p>
          <a:p>
            <a:pPr lvl="0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5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et Objets</a:t>
            </a:r>
          </a:p>
          <a:p>
            <a:pPr lvl="0"/>
            <a:r>
              <a:rPr lang="fr-FR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Initialisation des objets</a:t>
            </a:r>
          </a:p>
          <a:p>
            <a:pPr lvl="0"/>
            <a:r>
              <a:rPr lang="fr-FR" dirty="0">
                <a:solidFill>
                  <a:srgbClr val="FFFFFF"/>
                </a:solidFill>
              </a:rPr>
              <a:t>Raccourcis de syntaxe</a:t>
            </a:r>
          </a:p>
          <a:p>
            <a:pPr lvl="0"/>
            <a:endParaRPr lang="fr-FR" dirty="0">
              <a:solidFill>
                <a:srgbClr val="FFFFFF"/>
              </a:solidFill>
            </a:endParaRPr>
          </a:p>
          <a:p>
            <a:pPr lvl="0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Encapsulation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7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45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5" grpId="0"/>
          <p:bldP spid="6" grpId="0"/>
          <p:bldP spid="9" grpId="0" animBg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raccourcis de syntaxes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langages de programmation se veulent de plus en plus efficace</a:t>
            </a:r>
          </a:p>
          <a:p>
            <a:pPr lvl="1"/>
            <a:r>
              <a:rPr lang="fr-FR" dirty="0"/>
              <a:t>= faire beaucoup en tapant moins le clavier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Il existe quelques raccourcis de syntaxes très utiles pour gagner beaucoup de temps</a:t>
            </a:r>
          </a:p>
          <a:p>
            <a:pPr lvl="2"/>
            <a:r>
              <a:rPr lang="fr-FR" dirty="0">
                <a:hlinkClick r:id="rId2" action="ppaction://hlinksldjump"/>
              </a:rPr>
              <a:t>Définition rapide du constructeur par défaut</a:t>
            </a:r>
            <a:endParaRPr lang="fr-FR" dirty="0"/>
          </a:p>
          <a:p>
            <a:pPr lvl="2"/>
            <a:r>
              <a:rPr lang="fr-FR" dirty="0">
                <a:hlinkClick r:id="rId3" action="ppaction://hlinksldjump"/>
              </a:rPr>
              <a:t>Création d’objets temporaires</a:t>
            </a:r>
            <a:endParaRPr lang="fr-FR" dirty="0"/>
          </a:p>
          <a:p>
            <a:pPr lvl="2"/>
            <a:r>
              <a:rPr lang="fr-FR" dirty="0">
                <a:hlinkClick r:id="rId4" action="ppaction://hlinksldjump"/>
              </a:rPr>
              <a:t>Définition en ligne des fonctions membres</a:t>
            </a:r>
            <a:endParaRPr lang="fr-FR" dirty="0"/>
          </a:p>
          <a:p>
            <a:pPr lvl="2"/>
            <a:r>
              <a:rPr lang="fr-FR" dirty="0">
                <a:hlinkClick r:id="rId5" action="ppaction://hlinksldjump"/>
              </a:rPr>
              <a:t>Syntaxe des pointeurs sur objets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46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dirty="0">
                <a:solidFill>
                  <a:schemeClr val="bg2"/>
                </a:solidFill>
              </a:rPr>
              <a:t>Initialisation des objets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Bilan</a:t>
            </a:r>
          </a:p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et objets</a:t>
            </a:r>
          </a:p>
        </p:txBody>
      </p:sp>
    </p:spTree>
    <p:extLst>
      <p:ext uri="{BB962C8B-B14F-4D97-AF65-F5344CB8AC3E}">
        <p14:creationId xmlns:p14="http://schemas.microsoft.com/office/powerpoint/2010/main" val="2855791591"/>
      </p:ext>
    </p:extLst>
  </p:cSld>
  <p:clrMapOvr>
    <a:masterClrMapping/>
  </p:clrMapOvr>
  <p:transition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Syntaxe rapide du constructeur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Les valeurs par défaut des données membres peuvent être directement inscrites dans la déclaration de la classe</a:t>
            </a:r>
          </a:p>
          <a:p>
            <a:endParaRPr lang="fr-FR" sz="18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r>
              <a:rPr lang="fr-FR" sz="1800" dirty="0"/>
              <a:t>Economie :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47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Bilan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Raccourcis de syntaxe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et objets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590800" y="1809750"/>
            <a:ext cx="2895600" cy="1809422"/>
          </a:xfrm>
          <a:prstGeom prst="roundRect">
            <a:avLst>
              <a:gd name="adj" fmla="val 5810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CVehicule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m_nNbPlaces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m_strCouleur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"noir"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5257800" y="1792489"/>
            <a:ext cx="3810000" cy="838200"/>
          </a:xfrm>
          <a:prstGeom prst="wedgeRoundRectCallout">
            <a:avLst>
              <a:gd name="adj1" fmla="val -65500"/>
              <a:gd name="adj2" fmla="val 4745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En l’absence d’autres valeurs dans les définitions des constructeurs de la classe, le nombre de places vaudra 5 et la couleur sera « noir »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191000" y="3790950"/>
            <a:ext cx="2590800" cy="1020366"/>
          </a:xfrm>
          <a:prstGeom prst="roundRect">
            <a:avLst>
              <a:gd name="adj" fmla="val 5810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CVehicule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CVehicule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m_nNbPlaces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m_strCouleur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"noir"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 flipV="1">
            <a:off x="4191000" y="3790950"/>
            <a:ext cx="2590800" cy="1020366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70022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d’objets temporaires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Retour sur la syntaxe d’instanciation d’objets :</a:t>
            </a:r>
          </a:p>
          <a:p>
            <a:pPr lvl="1"/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   { 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 };</a:t>
            </a:r>
            <a:endParaRPr lang="fr-FR" dirty="0">
              <a:solidFill>
                <a:srgbClr val="000000"/>
              </a:solidFill>
              <a:latin typeface="Consolas"/>
              <a:ea typeface="Calibri"/>
            </a:endParaRP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Le nom de la variable est en réalité facultatif</a:t>
            </a:r>
          </a:p>
          <a:p>
            <a:pPr lvl="2"/>
            <a:r>
              <a:rPr lang="fr-FR" dirty="0"/>
              <a:t>S’il est omis, l’objet est créé anonymement puis détruit dès que le programme passe à l’instruction suivante.</a:t>
            </a:r>
          </a:p>
          <a:p>
            <a:pPr lvl="3"/>
            <a:r>
              <a:rPr lang="fr-FR" dirty="0"/>
              <a:t>C’est alors un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 temporaire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48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Bilan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Raccourcis de syntaxe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Définition rapide constructeur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Objets temporaires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et objets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2667000" y="2038350"/>
            <a:ext cx="1447800" cy="612648"/>
          </a:xfrm>
          <a:prstGeom prst="wedgeRoundRectCallout">
            <a:avLst>
              <a:gd name="adj1" fmla="val 26974"/>
              <a:gd name="adj2" fmla="val -7846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Classe ou type de l’objet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4267200" y="2038350"/>
            <a:ext cx="1447800" cy="612648"/>
          </a:xfrm>
          <a:prstGeom prst="wedgeRoundRectCallout">
            <a:avLst>
              <a:gd name="adj1" fmla="val -8699"/>
              <a:gd name="adj2" fmla="val -7569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Nom de la variable objet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867400" y="2038350"/>
            <a:ext cx="1447800" cy="612648"/>
          </a:xfrm>
          <a:prstGeom prst="wedgeRoundRectCallout">
            <a:avLst>
              <a:gd name="adj1" fmla="val -72442"/>
              <a:gd name="adj2" fmla="val -8260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Paramètres du constructeur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4450" y="1512093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vt</a:t>
            </a:r>
            <a:endParaRPr lang="fr-FR" sz="2000" b="1" dirty="0">
              <a:solidFill>
                <a:srgbClr val="DCDCDC"/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6538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 des objets temporaires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Ils peuvent servir à fournir des valeurs de paramètres aux fonctions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Économise des lignes de code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49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Initialisation des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Bilan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Raccourcis de syntaxe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rapide constructeur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286000" y="1932384"/>
            <a:ext cx="6781800" cy="990600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CPoint2D pt;          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//Création d'un point par son constructeur par défaut (0, 0)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//Création d'un vecteur par son constructeur avec paramètres (1, 0)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carre{ pt,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//Construction d'un carré initialisé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Flèche vers le bas 13"/>
          <p:cNvSpPr/>
          <p:nvPr/>
        </p:nvSpPr>
        <p:spPr>
          <a:xfrm>
            <a:off x="4572000" y="2922984"/>
            <a:ext cx="2209800" cy="990600"/>
          </a:xfrm>
          <a:prstGeom prst="downArrow">
            <a:avLst>
              <a:gd name="adj1" fmla="val 75763"/>
              <a:gd name="adj2" fmla="val 36469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Calibri" panose="020F0502020204030204" pitchFamily="34" charset="0"/>
              </a:rPr>
              <a:t>Si </a:t>
            </a:r>
            <a:r>
              <a:rPr lang="fr-FR" sz="1050" dirty="0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fr-FR" sz="1050" dirty="0">
                <a:latin typeface="Calibri" panose="020F0502020204030204" pitchFamily="34" charset="0"/>
              </a:rPr>
              <a:t> et </a:t>
            </a:r>
            <a:r>
              <a:rPr lang="fr-FR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vt</a:t>
            </a:r>
            <a:r>
              <a:rPr lang="fr-FR" sz="1050" dirty="0">
                <a:latin typeface="Calibri" panose="020F0502020204030204" pitchFamily="34" charset="0"/>
              </a:rPr>
              <a:t> n’ont pas d’autre utilité que d’initialiser </a:t>
            </a:r>
            <a:r>
              <a:rPr lang="fr-FR" sz="1050" dirty="0">
                <a:latin typeface="Consolas" panose="020B0609020204030204" pitchFamily="49" charset="0"/>
                <a:cs typeface="Consolas" panose="020B0609020204030204" pitchFamily="49" charset="0"/>
              </a:rPr>
              <a:t>carre</a:t>
            </a:r>
            <a:r>
              <a:rPr lang="fr-FR" sz="1050" dirty="0">
                <a:latin typeface="Calibri" panose="020F0502020204030204" pitchFamily="34" charset="0"/>
              </a:rPr>
              <a:t>, le code peut être résumé en :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286000" y="3913584"/>
            <a:ext cx="6781800" cy="563166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//Construction d'un carré initialisé par des paramètres temporaires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carre3{ CPoint2D{}, CVecteur2D{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4283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L’encapsulation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Premier grand principe</a:t>
            </a:r>
            <a:r>
              <a:rPr lang="fr-FR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/>
              <a:t>de la P.O.O.</a:t>
            </a:r>
          </a:p>
          <a:p>
            <a:pPr eaLnBrk="1" hangingPunct="1">
              <a:defRPr/>
            </a:pPr>
            <a:endParaRPr lang="fr-FR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fr-FR" dirty="0"/>
              <a:t>Permet de</a:t>
            </a:r>
          </a:p>
          <a:p>
            <a:pPr lvl="1" eaLnBrk="1" hangingPunct="1">
              <a:defRPr/>
            </a:pPr>
            <a:r>
              <a:rPr lang="fr-FR" dirty="0"/>
              <a:t>Cacher l’implémentation</a:t>
            </a:r>
          </a:p>
          <a:p>
            <a:pPr lvl="1" eaLnBrk="1" hangingPunct="1">
              <a:defRPr/>
            </a:pPr>
            <a:r>
              <a:rPr lang="fr-FR" dirty="0"/>
              <a:t>Contrôler l’accès aux données</a:t>
            </a:r>
          </a:p>
          <a:p>
            <a:pPr lvl="1" eaLnBrk="1" hangingPunct="1">
              <a:defRPr/>
            </a:pPr>
            <a:r>
              <a:rPr lang="fr-FR" dirty="0"/>
              <a:t>Définir une interface entre le nouveau</a:t>
            </a:r>
            <a:br>
              <a:rPr lang="fr-FR" dirty="0"/>
            </a:br>
            <a:r>
              <a:rPr lang="fr-FR" dirty="0"/>
              <a:t>type et le programme client</a:t>
            </a:r>
          </a:p>
          <a:p>
            <a:pPr eaLnBrk="1" hangingPunct="1">
              <a:defRPr/>
            </a:pPr>
            <a:endParaRPr lang="fr-FR" dirty="0"/>
          </a:p>
          <a:p>
            <a:pPr eaLnBrk="1" hangingPunct="1">
              <a:defRPr/>
            </a:pPr>
            <a:r>
              <a:rPr lang="fr-FR" dirty="0"/>
              <a:t>Souvent appelée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contrôle d’accès</a:t>
            </a:r>
            <a:endParaRPr lang="fr-FR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5</a:t>
            </a:fld>
            <a:endParaRPr lang="fr-FR" dirty="0"/>
          </a:p>
        </p:txBody>
      </p:sp>
      <p:sp>
        <p:nvSpPr>
          <p:cNvPr id="7" name="Espace réservé du texte 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Encapsulation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 – rôle</a:t>
            </a:r>
          </a:p>
          <a:p>
            <a:pPr lvl="1"/>
            <a:r>
              <a:rPr lang="fr-FR" dirty="0" err="1"/>
              <a:t>struct</a:t>
            </a:r>
            <a:r>
              <a:rPr lang="fr-FR" dirty="0"/>
              <a:t> vs class</a:t>
            </a:r>
          </a:p>
          <a:p>
            <a:r>
              <a:rPr lang="fr-FR" dirty="0"/>
              <a:t>Classes et objets</a:t>
            </a:r>
          </a:p>
          <a:p>
            <a:pPr lvl="1"/>
            <a:r>
              <a:rPr lang="fr-FR" dirty="0"/>
              <a:t>Intérêts</a:t>
            </a:r>
          </a:p>
          <a:p>
            <a:r>
              <a:rPr lang="fr-FR" dirty="0"/>
              <a:t>Initialisation des objets</a:t>
            </a:r>
          </a:p>
          <a:p>
            <a:pPr lvl="1"/>
            <a:r>
              <a:rPr lang="fr-FR" dirty="0"/>
              <a:t>Constructeur</a:t>
            </a:r>
          </a:p>
          <a:p>
            <a:pPr lvl="1"/>
            <a:r>
              <a:rPr lang="fr-FR" dirty="0"/>
              <a:t>Constructeur par défaut</a:t>
            </a:r>
          </a:p>
          <a:p>
            <a:pPr lvl="1"/>
            <a:r>
              <a:rPr lang="fr-FR" dirty="0"/>
              <a:t>Bilan</a:t>
            </a:r>
          </a:p>
          <a:p>
            <a:r>
              <a:rPr lang="fr-FR" dirty="0"/>
              <a:t>Raccourcis de syntaxe</a:t>
            </a:r>
          </a:p>
          <a:p>
            <a:pPr lvl="1"/>
            <a:r>
              <a:rPr lang="fr-FR" dirty="0"/>
              <a:t>Définition rapide constructeur</a:t>
            </a:r>
          </a:p>
          <a:p>
            <a:pPr lvl="1"/>
            <a:r>
              <a:rPr lang="fr-FR" dirty="0"/>
              <a:t>Objets temporaires</a:t>
            </a:r>
          </a:p>
          <a:p>
            <a:pPr lvl="1"/>
            <a:r>
              <a:rPr lang="fr-FR" dirty="0"/>
              <a:t>Définition en ligne</a:t>
            </a:r>
          </a:p>
          <a:p>
            <a:pPr lvl="1"/>
            <a:r>
              <a:rPr lang="fr-FR" dirty="0"/>
              <a:t>Pointeurs et objets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20000" y="2562310"/>
            <a:ext cx="1000125" cy="25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5908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2286000" y="3913584"/>
            <a:ext cx="6781800" cy="563166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//Construction d'un carré initialisé par des paramètres temporaires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carre3{ CPoint2D{}, CVecteur2D{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Encore plus fort avec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{}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Dans ce code, le constructeur attend obligatoirement un </a:t>
            </a:r>
            <a:r>
              <a:rPr lang="fr-FR" sz="2000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CPoint2D</a:t>
            </a:r>
            <a:r>
              <a:rPr lang="fr-FR" sz="2000" dirty="0"/>
              <a:t> suivi d’un </a:t>
            </a:r>
            <a:r>
              <a:rPr lang="fr-FR" sz="2000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</a:p>
          <a:p>
            <a:pPr lvl="1"/>
            <a:r>
              <a:rPr lang="fr-FR" sz="1800" dirty="0"/>
              <a:t>Le C++ permet de laisser le compilateur initialiser les paramètres, sans spécifier explicitement leurs types :</a:t>
            </a:r>
          </a:p>
          <a:p>
            <a:endParaRPr lang="fr-FR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50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Initialisation des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Bilan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Raccourcis de syntaxe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rapide constructeur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2286000" y="1276350"/>
            <a:ext cx="6781800" cy="563166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//Construction d'un carré initialisé par des paramètres temporaires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carre3{ CPoint2D{}, CVecteur2D{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2286000" y="3181350"/>
            <a:ext cx="6781800" cy="563166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//Construction d'un carré initialisé par des paramètres temporaires déduits par le C++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carre4{ {}, 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2895600" y="3960416"/>
            <a:ext cx="1674812" cy="609600"/>
          </a:xfrm>
          <a:prstGeom prst="wedgeRoundRectCallout">
            <a:avLst>
              <a:gd name="adj1" fmla="val -6425"/>
              <a:gd name="adj2" fmla="val -9791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Attend un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CPoint2D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, donc crée un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CPoint2D{}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4800600" y="3960416"/>
            <a:ext cx="2054224" cy="609600"/>
          </a:xfrm>
          <a:prstGeom prst="wedgeRoundRectCallout">
            <a:avLst>
              <a:gd name="adj1" fmla="val -82899"/>
              <a:gd name="adj2" fmla="val -9583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Attend un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CVecteur2D</a:t>
            </a:r>
            <a:r>
              <a:rPr lang="fr-FR" sz="1200" dirty="0">
                <a:latin typeface="Segoe UI" panose="020B0502040204020203" pitchFamily="34" charset="0"/>
                <a:cs typeface="Segoe UI" panose="020B0502040204020203" pitchFamily="34" charset="0"/>
              </a:rPr>
              <a:t>, donc crée un </a:t>
            </a:r>
            <a:r>
              <a:rPr lang="fr-FR" sz="1200" b="1" dirty="0">
                <a:latin typeface="Consolas" panose="020B0609020204030204" pitchFamily="49" charset="0"/>
                <a:cs typeface="Segoe UI" panose="020B0502040204020203" pitchFamily="34" charset="0"/>
              </a:rPr>
              <a:t>CVecteur2D{ 1, 0 }</a:t>
            </a:r>
          </a:p>
        </p:txBody>
      </p:sp>
    </p:spTree>
    <p:extLst>
      <p:ext uri="{BB962C8B-B14F-4D97-AF65-F5344CB8AC3E}">
        <p14:creationId xmlns:p14="http://schemas.microsoft.com/office/powerpoint/2010/main" val="345944047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3.33333E-6 0.51234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uiExpand="1" build="p"/>
      <p:bldP spid="7" grpId="0" animBg="1"/>
      <p:bldP spid="7" grpId="1" animBg="1"/>
      <p:bldP spid="9" grpId="0" animBg="1"/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en ligne des fonctions membres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définitions des fonctions membres peuvent être écrites directement dans la déclaration de la classe</a:t>
            </a:r>
          </a:p>
          <a:p>
            <a:pPr lvl="1"/>
            <a:r>
              <a:rPr lang="fr-FR" dirty="0"/>
              <a:t>Avantage : pas besoin de réécrire le nom de la fonction dans le fichier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cpp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/>
              <a:t>Inconvénient : rend la déclaration de la classe difficile à lire</a:t>
            </a:r>
          </a:p>
          <a:p>
            <a:r>
              <a:rPr lang="fr-FR" dirty="0"/>
              <a:t>A ne réserver qu’aux fonctions courtes</a:t>
            </a:r>
          </a:p>
          <a:p>
            <a:pPr lvl="1"/>
            <a:r>
              <a:rPr lang="fr-FR" dirty="0"/>
              <a:t>Fonction ne comportant qu’une seule instruction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51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Bilan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Objets temporaires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 en ligne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Pointeurs et objets</a:t>
            </a:r>
          </a:p>
        </p:txBody>
      </p:sp>
    </p:spTree>
    <p:extLst>
      <p:ext uri="{BB962C8B-B14F-4D97-AF65-F5344CB8AC3E}">
        <p14:creationId xmlns:p14="http://schemas.microsoft.com/office/powerpoint/2010/main" val="3973314136"/>
      </p:ext>
    </p:extLst>
  </p:cSld>
  <p:clrMapOvr>
    <a:masterClrMapping/>
  </p:clrMapOvr>
  <p:transition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en ligne des fonctions membres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Par exemple, le constructeur de la classe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2000" dirty="0"/>
              <a:t> avec deux paramètres ne fait qu’appeler la fonction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Creer</a:t>
            </a:r>
            <a:endParaRPr lang="fr-FR" sz="2000" kern="1200" dirty="0">
              <a:solidFill>
                <a:srgbClr val="2B91AF"/>
              </a:solidFill>
              <a:latin typeface="Consolas"/>
              <a:ea typeface="Calibri"/>
              <a:cs typeface="Times New Roman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52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Initialisation des objets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Bilan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Raccourcis de syntaxe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Objets temporaires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200400" y="1932384"/>
            <a:ext cx="4800600" cy="1858566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CPoint2D&amp;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direction)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direction);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87370"/>
      </p:ext>
    </p:extLst>
  </p:cSld>
  <p:clrMapOvr>
    <a:masterClrMapping/>
  </p:clrMapOvr>
  <p:transition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Obtenir un pointeur vers un objet</a:t>
            </a:r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Les objets étant accessibles par des variables, la syntaxe est identique que pour les autres types de variables</a:t>
            </a:r>
          </a:p>
          <a:p>
            <a:pPr lvl="1"/>
            <a:endParaRPr lang="fr-FR" sz="1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B179D-BDEF-4DE9-AA51-2946C12E89D1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Bilan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Définition en ligne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Pointeurs et objets</a:t>
            </a:r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3200400" y="2358464"/>
            <a:ext cx="1524000" cy="883280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nullptr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&amp;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5410200" y="1885950"/>
            <a:ext cx="3293624" cy="306324"/>
          </a:xfrm>
          <a:prstGeom prst="wedgeRoundRectCallout">
            <a:avLst>
              <a:gd name="adj1" fmla="val -81243"/>
              <a:gd name="adj2" fmla="val 15094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alibri" panose="020F0502020204030204" pitchFamily="34" charset="0"/>
              </a:rPr>
              <a:t>Création d’un objet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1100" dirty="0">
                <a:latin typeface="Calibri" panose="020F0502020204030204" pitchFamily="34" charset="0"/>
              </a:rPr>
              <a:t> de type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CMaClasse</a:t>
            </a:r>
            <a:endParaRPr lang="fr-FR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5410200" y="2358464"/>
            <a:ext cx="3293624" cy="358545"/>
          </a:xfrm>
          <a:prstGeom prst="wedgeRoundRectCallout">
            <a:avLst>
              <a:gd name="adj1" fmla="val -76616"/>
              <a:gd name="adj2" fmla="val 5069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alibri" panose="020F0502020204030204" pitchFamily="34" charset="0"/>
              </a:rPr>
              <a:t>Création d’un pointeur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lang="fr-FR" sz="1100" dirty="0">
                <a:latin typeface="Calibri" panose="020F0502020204030204" pitchFamily="34" charset="0"/>
              </a:rPr>
              <a:t> vers un objet de type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CMaClasse</a:t>
            </a:r>
            <a:r>
              <a:rPr lang="fr-FR" sz="1050" dirty="0">
                <a:latin typeface="Calibri" panose="020F0502020204030204" pitchFamily="34" charset="0"/>
              </a:rPr>
              <a:t>. Pour l’instant, le pointeur est non initialisé.</a:t>
            </a:r>
            <a:endParaRPr lang="fr-FR" sz="1050" dirty="0">
              <a:solidFill>
                <a:srgbClr val="2B91AF"/>
              </a:solidFill>
              <a:latin typeface="Consolas"/>
              <a:ea typeface="Calibri"/>
              <a:cs typeface="Times New Roman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5410200" y="2883199"/>
            <a:ext cx="3293624" cy="358545"/>
          </a:xfrm>
          <a:prstGeom prst="wedgeRoundRectCallout">
            <a:avLst>
              <a:gd name="adj1" fmla="val -79700"/>
              <a:gd name="adj2" fmla="val -484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alibri" panose="020F0502020204030204" pitchFamily="34" charset="0"/>
              </a:rPr>
              <a:t>Initialisation du pointeur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lang="fr-FR" sz="1100" dirty="0">
                <a:latin typeface="Calibri" panose="020F0502020204030204" pitchFamily="34" charset="0"/>
              </a:rPr>
              <a:t> à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nullptr</a:t>
            </a:r>
            <a:r>
              <a:rPr lang="fr-FR" sz="1100" dirty="0">
                <a:latin typeface="Calibri" panose="020F0502020204030204" pitchFamily="34" charset="0"/>
              </a:rPr>
              <a:t>, signifiant qu’il ne pointe vers aucun objet.</a:t>
            </a:r>
            <a:endParaRPr lang="fr-FR" sz="1050" dirty="0">
              <a:solidFill>
                <a:srgbClr val="2B91AF"/>
              </a:solidFill>
              <a:latin typeface="Consolas"/>
              <a:ea typeface="Calibri"/>
              <a:cs typeface="Times New Roman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5410200" y="3407935"/>
            <a:ext cx="3293624" cy="358545"/>
          </a:xfrm>
          <a:prstGeom prst="wedgeRoundRectCallout">
            <a:avLst>
              <a:gd name="adj1" fmla="val -86384"/>
              <a:gd name="adj2" fmla="val -13821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alibri" panose="020F0502020204030204" pitchFamily="34" charset="0"/>
              </a:rPr>
              <a:t>Utilisation de l’opérateur 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fr-FR" sz="1100" dirty="0">
                <a:latin typeface="Calibri" panose="020F0502020204030204" pitchFamily="34" charset="0"/>
              </a:rPr>
              <a:t> retournant l’adresse de l’objet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1100" dirty="0">
                <a:latin typeface="Calibri" panose="020F0502020204030204" pitchFamily="34" charset="0"/>
              </a:rPr>
              <a:t> pour initialiser le pointeur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lang="fr-FR" sz="1100" dirty="0">
                <a:latin typeface="Calibri" panose="020F0502020204030204" pitchFamily="34" charset="0"/>
              </a:rPr>
              <a:t>.</a:t>
            </a:r>
            <a:endParaRPr lang="fr-FR" sz="1050" dirty="0">
              <a:solidFill>
                <a:srgbClr val="2B91AF"/>
              </a:solidFill>
              <a:latin typeface="Consolas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252569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Pointeur vers un objet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Comment accéder aux membres de l’objet </a:t>
            </a:r>
            <a:br>
              <a:rPr lang="fr-FR" sz="2000" dirty="0"/>
            </a:br>
            <a:r>
              <a:rPr lang="fr-FR" sz="2000" dirty="0"/>
              <a:t>pointé ?</a:t>
            </a:r>
          </a:p>
          <a:p>
            <a:pPr lvl="1"/>
            <a:r>
              <a:rPr lang="fr-FR" sz="1800" dirty="0"/>
              <a:t>Par déréférencement (opérateur </a:t>
            </a:r>
            <a:r>
              <a:rPr lang="fr-FR" sz="1800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fr-FR" sz="1800" dirty="0"/>
              <a:t>)</a:t>
            </a:r>
          </a:p>
          <a:p>
            <a:pPr lvl="1"/>
            <a:endParaRPr lang="fr-FR" sz="1800" dirty="0"/>
          </a:p>
          <a:p>
            <a:pPr lvl="1"/>
            <a:endParaRPr lang="fr-FR" dirty="0"/>
          </a:p>
          <a:p>
            <a:pPr lvl="2"/>
            <a:endParaRPr lang="fr-FR" sz="1600" dirty="0"/>
          </a:p>
          <a:p>
            <a:pPr lvl="2"/>
            <a:endParaRPr lang="fr-FR" sz="1600" dirty="0"/>
          </a:p>
          <a:p>
            <a:pPr lvl="2"/>
            <a:endParaRPr lang="fr-FR" sz="1600" dirty="0"/>
          </a:p>
          <a:p>
            <a:pPr lvl="1"/>
            <a:r>
              <a:rPr lang="fr-FR" sz="1800" dirty="0"/>
              <a:t>Directement par l’opérateur </a:t>
            </a:r>
            <a:r>
              <a:rPr lang="fr-FR" sz="1800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fr-FR" sz="1800" dirty="0">
                <a:cs typeface="Consolas" panose="020B0609020204030204" pitchFamily="49" charset="0"/>
              </a:rPr>
              <a:t> sur le pointeur</a:t>
            </a:r>
          </a:p>
          <a:p>
            <a:pPr lvl="1"/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54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Bilan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en ligne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 et objets</a:t>
            </a: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048000" y="2667080"/>
            <a:ext cx="2438400" cy="517594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(*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m_nDonneeMembre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(*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UneFonctionMembre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819400" y="2197891"/>
            <a:ext cx="3293624" cy="382524"/>
          </a:xfrm>
          <a:prstGeom prst="wedgeRoundRectCallout">
            <a:avLst>
              <a:gd name="adj1" fmla="val -32144"/>
              <a:gd name="adj2" fmla="val 9234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alibri" panose="020F0502020204030204" pitchFamily="34" charset="0"/>
              </a:rPr>
              <a:t>« 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lang="fr-FR" sz="1100" dirty="0">
                <a:latin typeface="Calibri" panose="020F0502020204030204" pitchFamily="34" charset="0"/>
              </a:rPr>
              <a:t> » déréférence le pointeur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lang="fr-FR" sz="1100" dirty="0">
                <a:latin typeface="Calibri" panose="020F0502020204030204" pitchFamily="34" charset="0"/>
              </a:rPr>
              <a:t>. C’est-à-dire que « </a:t>
            </a:r>
            <a:r>
              <a:rPr lang="fr-FR" sz="11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lang="fr-FR" sz="1100" dirty="0">
                <a:latin typeface="Calibri" panose="020F0502020204030204" pitchFamily="34" charset="0"/>
              </a:rPr>
              <a:t> » est l’objet pointé par </a:t>
            </a:r>
            <a:r>
              <a:rPr lang="fr-FR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pObj</a:t>
            </a:r>
            <a:r>
              <a:rPr lang="fr-FR" sz="1100" dirty="0">
                <a:latin typeface="Calibri" panose="020F0502020204030204" pitchFamily="34" charset="0"/>
              </a:rPr>
              <a:t>.</a:t>
            </a:r>
            <a:endParaRPr lang="fr-FR" sz="1050" dirty="0">
              <a:solidFill>
                <a:srgbClr val="2B91AF"/>
              </a:solidFill>
              <a:latin typeface="Consolas"/>
              <a:ea typeface="Calibri"/>
              <a:cs typeface="Times New Roman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505200" y="3271832"/>
            <a:ext cx="3293624" cy="297659"/>
          </a:xfrm>
          <a:prstGeom prst="wedgeRoundRectCallout">
            <a:avLst>
              <a:gd name="adj1" fmla="val -43712"/>
              <a:gd name="adj2" fmla="val -9029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Calibri" panose="020F0502020204030204" pitchFamily="34" charset="0"/>
              </a:rPr>
              <a:t>On accède alors aux membres comme d’habitude.</a:t>
            </a:r>
            <a:endParaRPr lang="fr-FR" sz="1050" dirty="0">
              <a:solidFill>
                <a:srgbClr val="2B91AF"/>
              </a:solidFill>
              <a:latin typeface="Consolas"/>
              <a:ea typeface="Calibri"/>
              <a:cs typeface="Times New Roman"/>
            </a:endParaRPr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7560824" y="1079321"/>
            <a:ext cx="1524000" cy="883280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nullptr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&amp;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5545757" y="2667080"/>
            <a:ext cx="2971800" cy="517594"/>
            <a:chOff x="5545757" y="2667080"/>
            <a:chExt cx="2971800" cy="517594"/>
          </a:xfrm>
        </p:grpSpPr>
        <p:sp>
          <p:nvSpPr>
            <p:cNvPr id="12" name="AutoShape 3"/>
            <p:cNvSpPr>
              <a:spLocks noChangeArrowheads="1"/>
            </p:cNvSpPr>
            <p:nvPr/>
          </p:nvSpPr>
          <p:spPr bwMode="auto">
            <a:xfrm>
              <a:off x="6079157" y="2667080"/>
              <a:ext cx="2438400" cy="517594"/>
            </a:xfrm>
            <a:prstGeom prst="roundRect">
              <a:avLst>
                <a:gd name="adj" fmla="val 2451"/>
              </a:avLst>
            </a:prstGeom>
            <a:solidFill>
              <a:srgbClr val="1E1E1E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100" b="1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obj.m_nDonneeMembre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fr-FR" sz="110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fr-FR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b="1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obj.UneFonctionMembre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fr-FR" sz="110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42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);</a:t>
              </a:r>
              <a:endParaRPr lang="fr-FR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Double flèche horizontale 13"/>
            <p:cNvSpPr/>
            <p:nvPr/>
          </p:nvSpPr>
          <p:spPr>
            <a:xfrm>
              <a:off x="5545757" y="2771815"/>
              <a:ext cx="474044" cy="308124"/>
            </a:xfrm>
            <a:prstGeom prst="leftRight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fr-FR" sz="11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3048001" y="4171950"/>
            <a:ext cx="2971800" cy="517594"/>
            <a:chOff x="5545757" y="2667080"/>
            <a:chExt cx="2971800" cy="517594"/>
          </a:xfrm>
        </p:grpSpPr>
        <p:sp>
          <p:nvSpPr>
            <p:cNvPr id="17" name="AutoShape 3"/>
            <p:cNvSpPr>
              <a:spLocks noChangeArrowheads="1"/>
            </p:cNvSpPr>
            <p:nvPr/>
          </p:nvSpPr>
          <p:spPr bwMode="auto">
            <a:xfrm>
              <a:off x="6079157" y="2667080"/>
              <a:ext cx="2438400" cy="517594"/>
            </a:xfrm>
            <a:prstGeom prst="roundRect">
              <a:avLst>
                <a:gd name="adj" fmla="val 2451"/>
              </a:avLst>
            </a:prstGeom>
            <a:solidFill>
              <a:srgbClr val="1E1E1E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fr-FR" sz="1100" b="1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pObj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-&gt;</a:t>
              </a:r>
              <a:r>
                <a:rPr lang="fr-FR" sz="1100" b="1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m_nDonneeMembre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fr-FR" sz="110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</a:p>
            <a:p>
              <a:r>
                <a:rPr lang="fr-FR" sz="1100" b="1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pObj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-&gt;</a:t>
              </a:r>
              <a:r>
                <a:rPr lang="fr-FR" sz="1100" b="1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UneFonctionMembre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fr-FR" sz="110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42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);</a:t>
              </a:r>
            </a:p>
          </p:txBody>
        </p:sp>
        <p:sp>
          <p:nvSpPr>
            <p:cNvPr id="18" name="Double flèche horizontale 17"/>
            <p:cNvSpPr/>
            <p:nvPr/>
          </p:nvSpPr>
          <p:spPr>
            <a:xfrm>
              <a:off x="5545757" y="2771815"/>
              <a:ext cx="474044" cy="308124"/>
            </a:xfrm>
            <a:prstGeom prst="leftRightArrow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fr-FR" sz="11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6113024" y="4019550"/>
            <a:ext cx="2726176" cy="895350"/>
            <a:chOff x="6113024" y="4019550"/>
            <a:chExt cx="2726176" cy="895350"/>
          </a:xfrm>
        </p:grpSpPr>
        <p:sp>
          <p:nvSpPr>
            <p:cNvPr id="19" name="Pensées 18"/>
            <p:cNvSpPr/>
            <p:nvPr/>
          </p:nvSpPr>
          <p:spPr>
            <a:xfrm>
              <a:off x="6113024" y="4019550"/>
              <a:ext cx="2726176" cy="895350"/>
            </a:xfrm>
            <a:prstGeom prst="cloudCallout">
              <a:avLst>
                <a:gd name="adj1" fmla="val -52822"/>
                <a:gd name="adj2" fmla="val -54758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Calibri" panose="020F0502020204030204" pitchFamily="34" charset="0"/>
                </a:rPr>
                <a:t>Un pointeur, ça pointe du doigt,</a:t>
              </a:r>
              <a:br>
                <a:rPr lang="fr-FR" sz="1400" dirty="0">
                  <a:latin typeface="Calibri" panose="020F0502020204030204" pitchFamily="34" charset="0"/>
                </a:rPr>
              </a:br>
              <a:r>
                <a:rPr lang="fr-FR" sz="1400" dirty="0">
                  <a:latin typeface="Calibri" panose="020F0502020204030204" pitchFamily="34" charset="0"/>
                </a:rPr>
                <a:t> on suit la flèche !</a:t>
              </a:r>
            </a:p>
          </p:txBody>
        </p:sp>
        <p:sp>
          <p:nvSpPr>
            <p:cNvPr id="20" name="ZoneTexte 19"/>
            <p:cNvSpPr txBox="1"/>
            <p:nvPr/>
          </p:nvSpPr>
          <p:spPr bwMode="auto">
            <a:xfrm>
              <a:off x="7915320" y="4019550"/>
              <a:ext cx="61908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3600" dirty="0">
                  <a:solidFill>
                    <a:schemeClr val="tx2"/>
                  </a:solidFill>
                  <a:sym typeface="Wingdings"/>
                </a:rPr>
                <a:t></a:t>
              </a:r>
              <a:endParaRPr lang="fr-FR" sz="3600" dirty="0">
                <a:solidFill>
                  <a:schemeClr val="tx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972022" y="4347351"/>
              <a:ext cx="437940" cy="36933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fr-FR" kern="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3226857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3AEBF4-387F-4BF6-9CE8-25E64C53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Pointeur </a:t>
            </a:r>
            <a:r>
              <a:rPr lang="fr-FR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72613-E820-4951-B294-A83CC88F7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2247900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Il est parfois nécessaire de connaitre l’adresse de l’objet courant</a:t>
            </a:r>
          </a:p>
          <a:p>
            <a:pPr lvl="1"/>
            <a:r>
              <a:rPr lang="fr-FR" dirty="0"/>
              <a:t>= l’objet sur lequel une méthode est en train d’être appelée</a:t>
            </a:r>
          </a:p>
          <a:p>
            <a:r>
              <a:rPr lang="fr-FR" dirty="0"/>
              <a:t>Le mot clé </a:t>
            </a:r>
            <a:r>
              <a:rPr lang="fr-FR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dirty="0"/>
              <a:t> est là pour ça.</a:t>
            </a:r>
          </a:p>
          <a:p>
            <a:pPr lvl="1"/>
            <a:r>
              <a:rPr lang="fr-FR" dirty="0"/>
              <a:t>Exemple, dans la fonction </a:t>
            </a:r>
            <a:r>
              <a:rPr lang="en-US" sz="20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CCarre</a:t>
            </a:r>
            <a:r>
              <a:rPr lang="en-US" sz="20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::Copier</a:t>
            </a:r>
            <a:r>
              <a:rPr lang="fr-FR" dirty="0"/>
              <a:t>, il n’est pas nécessaire de faire la copie dans le cas où l’objet source est le même que l’objet destination (</a:t>
            </a:r>
            <a:r>
              <a:rPr lang="fr-FR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A.Copier</a:t>
            </a:r>
            <a:r>
              <a:rPr lang="fr-FR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(A)</a:t>
            </a:r>
            <a:r>
              <a:rPr lang="fr-FR" dirty="0"/>
              <a:t>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ABFBCE-3A3B-4268-9C3F-A83C41E2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FB1AE-DF38-418F-93F3-9F8D357F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55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3A471EC-B4FC-4065-BC51-B98E1781C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Bilan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en ligne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Pointeurs et objets</a:t>
            </a:r>
          </a:p>
          <a:p>
            <a:endParaRPr lang="fr-FR" dirty="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6DF0E350-2917-4AE1-A458-4F7A3F263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7173" y="3242306"/>
            <a:ext cx="6263253" cy="1548068"/>
          </a:xfrm>
          <a:prstGeom prst="roundRect">
            <a:avLst>
              <a:gd name="adj" fmla="val 24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CCarre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::Copier(</a:t>
            </a:r>
            <a:r>
              <a:rPr lang="fr-FR" sz="11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CCarre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&amp; carre)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//Si les pointeurs sont identiques, c'est que c'est le même objet en mémoire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1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== &amp;carre)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1100" b="1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fr-FR" sz="11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fr-FR" sz="1100" b="1" i="0" dirty="0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 ++i)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m_points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lang="fr-FR" sz="1100" b="1" i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carre.m_points</a:t>
            </a: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[i];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96035"/>
      </p:ext>
    </p:extLst>
  </p:cSld>
  <p:clrMapOvr>
    <a:masterClrMapping/>
  </p:clrMapOvr>
  <p:transition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source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code complet des classes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fr-FR" dirty="0"/>
              <a:t> et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  <a:endParaRPr lang="fr-FR" kern="1200" dirty="0">
              <a:solidFill>
                <a:srgbClr val="2B91AF"/>
              </a:solidFill>
              <a:latin typeface="Consolas"/>
              <a:ea typeface="Calibri"/>
              <a:cs typeface="Times New Roman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56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Encapsulation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 err="1">
                <a:solidFill>
                  <a:srgbClr val="2F4E6C"/>
                </a:solidFill>
              </a:rPr>
              <a:t>struct</a:t>
            </a:r>
            <a:r>
              <a:rPr lang="fr-FR" dirty="0">
                <a:solidFill>
                  <a:srgbClr val="2F4E6C"/>
                </a:solidFill>
              </a:rPr>
              <a:t> vs class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Classes et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Intérêts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Initialisation des objets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Constructeur par défaut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Bilan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Raccourcis de syntaxe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rapide constructeur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Objets temporaires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en ligne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Pointeurs et objets</a:t>
            </a:r>
          </a:p>
        </p:txBody>
      </p:sp>
      <p:sp>
        <p:nvSpPr>
          <p:cNvPr id="7" name="Rectangle à coins arrondis 6">
            <a:hlinkClick r:id="rId4" action="ppaction://hlinkfile"/>
          </p:cNvPr>
          <p:cNvSpPr/>
          <p:nvPr/>
        </p:nvSpPr>
        <p:spPr>
          <a:xfrm>
            <a:off x="4599709" y="280035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pic>
        <p:nvPicPr>
          <p:cNvPr id="8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9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074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07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9" grpId="0" animBg="1"/>
      <p:bldP spid="9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7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br>
              <a:rPr lang="fr-FR" kern="0" dirty="0"/>
            </a:br>
            <a:endParaRPr lang="fr-FR" kern="0" dirty="0"/>
          </a:p>
          <a:p>
            <a:pPr lvl="1"/>
            <a:br>
              <a:rPr lang="fr-FR" kern="0" dirty="0"/>
            </a:br>
            <a:endParaRPr lang="fr-FR" kern="0" dirty="0"/>
          </a:p>
          <a:p>
            <a:pPr lvl="1"/>
            <a:br>
              <a:rPr lang="fr-FR" kern="0" dirty="0"/>
            </a:br>
            <a:endParaRPr lang="fr-FR" kern="0" dirty="0"/>
          </a:p>
          <a:p>
            <a:pPr lvl="1"/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Benjamin ALBOUY-KISSI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Parmi les propositions suivantes, laquelle ou lesquelles sont justes ?</a:t>
            </a:r>
          </a:p>
          <a:p>
            <a:pPr lvl="1"/>
            <a:r>
              <a:rPr lang="fr-FR" dirty="0"/>
              <a:t>Un objet est une classe, un type abstrait de donnée est l’instance d’un objet</a:t>
            </a:r>
          </a:p>
          <a:p>
            <a:pPr lvl="1"/>
            <a:r>
              <a:rPr lang="fr-FR" dirty="0"/>
              <a:t>Une classe est un objet, un type abstrait de donnée est l’instance d’une classe</a:t>
            </a:r>
          </a:p>
          <a:p>
            <a:pPr lvl="1"/>
            <a:r>
              <a:rPr lang="fr-FR" dirty="0"/>
              <a:t>Un objet est un type abstrait de donnée, une classe est l’instance d’un objet</a:t>
            </a:r>
          </a:p>
          <a:p>
            <a:pPr lvl="1"/>
            <a:r>
              <a:rPr lang="fr-FR" dirty="0"/>
              <a:t>Une classe est un type abstrait de donnée, un objet est l’instance d’une classe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	1/4</a:t>
            </a:r>
          </a:p>
        </p:txBody>
      </p:sp>
      <p:pic>
        <p:nvPicPr>
          <p:cNvPr id="10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10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3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DEE66575-07ED-4946-9559-61B7416B15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2073855"/>
                  </p:ext>
                </p:extLst>
              </p:nvPr>
            </p:nvGraphicFramePr>
            <p:xfrm>
              <a:off x="8229600" y="4588076"/>
              <a:ext cx="838200" cy="471488"/>
            </p:xfrm>
            <a:graphic>
              <a:graphicData uri="http://schemas.microsoft.com/office/powerpoint/2016/slidezoom">
                <pslz:sldZm>
                  <pslz:sldZmObj sldId="393" cId="1520563383">
                    <pslz:zmPr id="{304571A9-E47D-4005-9DEB-6913C40801AC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38200" cy="4714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EE66575-07ED-4946-9559-61B7416B15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29600" y="4588076"/>
                <a:ext cx="838200" cy="4714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354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3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4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8" grpId="0" uiExpand="1" build="p"/>
      <p:bldP spid="8" grpId="1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857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8001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>
              <a:lnSpc>
                <a:spcPct val="107000"/>
              </a:lnSpc>
              <a:spcAft>
                <a:spcPts val="0"/>
              </a:spcAft>
            </a:pPr>
            <a: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b="1" kern="0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</a:rPr>
            </a:b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</a:rPr>
            </a:b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</a:rPr>
            </a:b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</a:rPr>
            </a:br>
            <a:endParaRPr lang="fr-FR" b="1" kern="0" dirty="0">
              <a:solidFill>
                <a:srgbClr val="569CD6"/>
              </a:solidFill>
              <a:ea typeface="Calibri" panose="020F0502020204030204" pitchFamily="34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endParaRPr lang="fr-FR" kern="0" dirty="0">
              <a:ea typeface="Calibri" panose="020F0502020204030204" pitchFamily="34" charset="0"/>
            </a:endParaRPr>
          </a:p>
        </p:txBody>
      </p:sp>
      <p:sp>
        <p:nvSpPr>
          <p:cNvPr id="14" name="Espace réservé du contenu 10"/>
          <p:cNvSpPr txBox="1">
            <a:spLocks/>
          </p:cNvSpPr>
          <p:nvPr/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857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8001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>
              <a:lnSpc>
                <a:spcPct val="107000"/>
              </a:lnSpc>
              <a:spcAft>
                <a:spcPts val="0"/>
              </a:spcAft>
              <a:buFont typeface="+mj-lt"/>
              <a:buAutoNum type="alphaUcPeriod" startAt="3"/>
            </a:pP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kern="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400" kern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buFont typeface="+mj-lt"/>
              <a:buAutoNum type="alphaUcPeriod" startAt="3"/>
            </a:pPr>
            <a: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sz="1400" kern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lphaUcPeriod" startAt="3"/>
            </a:pPr>
            <a:endParaRPr lang="fr-FR" kern="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	2/4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1657370"/>
            <a:ext cx="4392000" cy="325753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07000"/>
              </a:lnSpc>
              <a:spcAft>
                <a:spcPts val="0"/>
              </a:spcAft>
            </a:pP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a);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Espace réservé du contenu 10"/>
          <p:cNvSpPr>
            <a:spLocks noGrp="1"/>
          </p:cNvSpPr>
          <p:nvPr>
            <p:ph idx="12"/>
          </p:nvPr>
        </p:nvSpPr>
        <p:spPr>
          <a:xfrm>
            <a:off x="4599600" y="1657350"/>
            <a:ext cx="4392000" cy="325753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07000"/>
              </a:lnSpc>
              <a:spcAft>
                <a:spcPts val="0"/>
              </a:spcAft>
              <a:buFont typeface="+mj-lt"/>
              <a:buAutoNum type="alphaUcPeriod" startAt="3"/>
            </a:pP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a=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buAutoNum type="alphaUcPeriod" startAt="3"/>
            </a:pP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br>
              <a:rPr lang="fr-FR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b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AutoNum type="alphaUcPeriod" startAt="3"/>
            </a:pPr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Quelle(s) syntaxe(s) permet(</a:t>
            </a:r>
            <a:r>
              <a:rPr lang="fr-FR" dirty="0" err="1"/>
              <a:t>tent</a:t>
            </a:r>
            <a:r>
              <a:rPr lang="fr-FR" dirty="0"/>
              <a:t>) de déclarer un constructeur par défaut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545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P spid="3" grpId="1" uiExpand="1" build="p"/>
      <p:bldP spid="11" grpId="0" uiExpand="1" build="p"/>
      <p:bldP spid="11" grpId="1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2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fr-FR" kern="0" dirty="0"/>
              <a:t>  </a:t>
            </a:r>
            <a:br>
              <a:rPr lang="fr-FR" kern="0" dirty="0"/>
            </a:br>
            <a:r>
              <a:rPr lang="fr-FR" kern="0" dirty="0"/>
              <a:t> </a:t>
            </a:r>
            <a:br>
              <a:rPr lang="fr-FR" kern="0" dirty="0"/>
            </a:br>
            <a:r>
              <a:rPr lang="fr-FR" kern="0" dirty="0"/>
              <a:t> </a:t>
            </a:r>
          </a:p>
          <a:p>
            <a:pPr lvl="1">
              <a:lnSpc>
                <a:spcPct val="130000"/>
              </a:lnSpc>
            </a:pP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On donne les déclarations suivantes :</a:t>
            </a:r>
            <a:br>
              <a:rPr lang="fr-FR" dirty="0"/>
            </a:br>
            <a:r>
              <a:rPr lang="fr-FR" dirty="0"/>
              <a:t>Parmi les syntaxes proposées, lesquelles </a:t>
            </a:r>
            <a:br>
              <a:rPr lang="fr-FR" dirty="0"/>
            </a:br>
            <a:r>
              <a:rPr lang="fr-FR" dirty="0"/>
              <a:t>sont correctes ?</a:t>
            </a:r>
          </a:p>
          <a:p>
            <a:pPr lvl="1">
              <a:lnSpc>
                <a:spcPct val="130000"/>
              </a:lnSpc>
            </a:pP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monObjet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130000"/>
              </a:lnSpc>
            </a:pP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monObjet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{};</a:t>
            </a:r>
          </a:p>
          <a:p>
            <a:pPr lvl="1">
              <a:lnSpc>
                <a:spcPct val="130000"/>
              </a:lnSpc>
            </a:pP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monObjet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fr-FR" b="1" kern="1200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 lvl="1">
              <a:lnSpc>
                <a:spcPct val="130000"/>
              </a:lnSpc>
            </a:pP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{}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monObjet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130000"/>
              </a:lnSpc>
            </a:pP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fr-FR" b="1" kern="1200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monObjet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>
              <a:lnSpc>
                <a:spcPct val="130000"/>
              </a:lnSpc>
            </a:pP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Proc(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lvl="1">
              <a:lnSpc>
                <a:spcPct val="130000"/>
              </a:lnSpc>
            </a:pP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Proc(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{});</a:t>
            </a:r>
          </a:p>
          <a:p>
            <a:pPr lvl="1">
              <a:lnSpc>
                <a:spcPct val="130000"/>
              </a:lnSpc>
            </a:pP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Proc(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fr-FR" b="1" kern="1200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	3/4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181600" y="2130919"/>
            <a:ext cx="3397568" cy="1738913"/>
          </a:xfrm>
          <a:prstGeom prst="roundRect">
            <a:avLst>
              <a:gd name="adj" fmla="val 3810"/>
            </a:avLst>
          </a:prstGeom>
          <a:solidFill>
            <a:srgbClr val="1E1E1E"/>
          </a:solidFill>
          <a:ln w="952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4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endParaRPr lang="fr-FR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4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a=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Proc(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8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9940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3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433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Définir l’accès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fr-FR" sz="2800" dirty="0"/>
              <a:t>Accès aux membres défini par les mots clés </a:t>
            </a:r>
            <a:r>
              <a:rPr lang="fr-FR" sz="2800" b="1" kern="1200" dirty="0" err="1">
                <a:solidFill>
                  <a:srgbClr val="569CD6"/>
                </a:solidFill>
                <a:latin typeface="consolas" panose="020B0609020204030204" pitchFamily="49" charset="0"/>
                <a:cs typeface="Arial" charset="0"/>
              </a:rPr>
              <a:t>private</a:t>
            </a:r>
            <a:r>
              <a:rPr lang="fr-FR" sz="2800" dirty="0"/>
              <a:t>, </a:t>
            </a:r>
            <a:r>
              <a:rPr lang="fr-FR" sz="2800" b="1" kern="1200" dirty="0" err="1">
                <a:solidFill>
                  <a:srgbClr val="569CD6"/>
                </a:solidFill>
                <a:latin typeface="consolas" panose="020B0609020204030204" pitchFamily="49" charset="0"/>
                <a:cs typeface="Arial" charset="0"/>
              </a:rPr>
              <a:t>protected</a:t>
            </a:r>
            <a:r>
              <a:rPr lang="fr-FR" sz="2800" dirty="0"/>
              <a:t> ou </a:t>
            </a:r>
            <a:r>
              <a:rPr lang="fr-FR" sz="2800" b="1" kern="1200" dirty="0">
                <a:solidFill>
                  <a:srgbClr val="569CD6"/>
                </a:solidFill>
                <a:latin typeface="consolas" panose="020B0609020204030204" pitchFamily="49" charset="0"/>
                <a:cs typeface="Arial" charset="0"/>
              </a:rPr>
              <a:t>public</a:t>
            </a:r>
          </a:p>
          <a:p>
            <a:pPr lvl="1" eaLnBrk="1" hangingPunct="1">
              <a:defRPr/>
            </a:pPr>
            <a:endParaRPr lang="fr-FR" sz="24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defRPr/>
            </a:pPr>
            <a:r>
              <a:rPr lang="fr-FR" sz="2400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Arial" charset="0"/>
              </a:rPr>
              <a:t>private</a:t>
            </a:r>
            <a:r>
              <a:rPr lang="fr-FR" sz="2400" dirty="0"/>
              <a:t> : membres accessibles uniquement depuis les autres membres du même type abstrait de données</a:t>
            </a:r>
          </a:p>
          <a:p>
            <a:pPr lvl="1" eaLnBrk="1" hangingPunct="1">
              <a:defRPr/>
            </a:pPr>
            <a:endParaRPr lang="fr-FR" sz="24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defRPr/>
            </a:pPr>
            <a:r>
              <a:rPr lang="fr-FR" sz="2400" b="1" kern="1200" dirty="0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Arial" charset="0"/>
              </a:rPr>
              <a:t>public</a:t>
            </a:r>
            <a:r>
              <a:rPr lang="fr-FR" sz="2400" dirty="0"/>
              <a:t> : membres accessibles à tout le monde. L’ensemble des membres publics définissent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l’interface</a:t>
            </a:r>
            <a:r>
              <a:rPr lang="fr-FR" sz="2400" dirty="0"/>
              <a:t> du type abstrait de données</a:t>
            </a:r>
          </a:p>
          <a:p>
            <a:pPr lvl="1" eaLnBrk="1" hangingPunct="1">
              <a:defRPr/>
            </a:pPr>
            <a:endParaRPr lang="fr-FR" sz="24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defRPr/>
            </a:pPr>
            <a:r>
              <a:rPr lang="fr-FR" sz="2400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Arial" charset="0"/>
              </a:rPr>
              <a:t>protected</a:t>
            </a:r>
            <a:r>
              <a:rPr lang="fr-FR" sz="2400" dirty="0"/>
              <a:t> : </a:t>
            </a:r>
            <a:r>
              <a:rPr lang="fr-FR" sz="2400" i="1" dirty="0"/>
              <a:t>pour le niveau de connaissance actuel</a:t>
            </a:r>
            <a:r>
              <a:rPr lang="fr-FR" sz="2400" dirty="0"/>
              <a:t>, accès identique aux membres privés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6</a:t>
            </a:fld>
            <a:endParaRPr lang="fr-FR" dirty="0"/>
          </a:p>
        </p:txBody>
      </p:sp>
      <p:sp>
        <p:nvSpPr>
          <p:cNvPr id="7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Intérêts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Initialisation des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54425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2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kern="1200" dirty="0">
              <a:solidFill>
                <a:srgbClr val="DCDCDC"/>
              </a:solidFill>
              <a:ea typeface="Times New Roman" panose="02020603050405020304" pitchFamily="18" charset="0"/>
            </a:endParaRPr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Comment accède-t-on aux membres d’un objet pointé par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pMonObjet</a:t>
            </a:r>
            <a:r>
              <a:rPr lang="fr-FR" dirty="0"/>
              <a:t> ?</a:t>
            </a:r>
          </a:p>
          <a:p>
            <a:pPr lvl="1"/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pMonObjet.membre</a:t>
            </a:r>
            <a:endParaRPr lang="fr-FR" kern="1200" dirty="0">
              <a:solidFill>
                <a:srgbClr val="DCDCDC"/>
              </a:solidFill>
              <a:ea typeface="Times New Roman" panose="02020603050405020304" pitchFamily="18" charset="0"/>
            </a:endParaRPr>
          </a:p>
          <a:p>
            <a:pPr lvl="1"/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pMonObjet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-&gt;membre</a:t>
            </a:r>
          </a:p>
          <a:p>
            <a:pPr lvl="1"/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pMonObjet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::membre</a:t>
            </a:r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(*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pMonObjet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).membre</a:t>
            </a:r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(*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pMonObjet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)-&gt;membre</a:t>
            </a:r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(*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pMonObjet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)::membre</a:t>
            </a:r>
          </a:p>
          <a:p>
            <a:pPr lvl="1"/>
            <a:r>
              <a:rPr lang="fr-FR" dirty="0"/>
              <a:t>On ne peut pas.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	4/4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8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142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3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43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61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63383"/>
      </p:ext>
    </p:extLst>
  </p:cSld>
  <p:clrMapOvr>
    <a:masterClrMapping/>
  </p:clrMapOvr>
  <p:transition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553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4957CB-868F-0A04-A31E-42C0A4A9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9" name="Bouton d’action : vide 8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84F9F9EE-17E0-C7DC-2AF1-CA530BD9A89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actionButtonBlank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79480"/>
      </p:ext>
    </p:extLst>
  </p:cSld>
  <p:clrMapOvr>
    <a:masterClrMapping/>
  </p:clrMapOvr>
  <p:transition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Troisième exemple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400" dirty="0"/>
              <a:t>Programme principal bogué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65</a:t>
            </a:fld>
            <a:endParaRPr lang="fr-FR" dirty="0"/>
          </a:p>
        </p:txBody>
      </p:sp>
      <p:sp>
        <p:nvSpPr>
          <p:cNvPr id="9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Passage des paramètres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Limitations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  <p:sp>
        <p:nvSpPr>
          <p:cNvPr id="30726" name="AutoShape 4"/>
          <p:cNvSpPr>
            <a:spLocks noChangeArrowheads="1"/>
          </p:cNvSpPr>
          <p:nvPr/>
        </p:nvSpPr>
        <p:spPr bwMode="auto">
          <a:xfrm>
            <a:off x="3344714" y="1504950"/>
            <a:ext cx="4587875" cy="1447800"/>
          </a:xfrm>
          <a:prstGeom prst="roundRect">
            <a:avLst>
              <a:gd name="adj" fmla="val 314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case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</a:rPr>
              <a:t>'D'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/***************************************/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/*        Déformation du carré         */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/***************************************/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carre.m_points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3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].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askForRefresh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break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38917" name="AutoShape 5"/>
          <p:cNvSpPr>
            <a:spLocks noChangeArrowheads="1"/>
          </p:cNvSpPr>
          <p:nvPr/>
        </p:nvSpPr>
        <p:spPr bwMode="auto">
          <a:xfrm>
            <a:off x="5997934" y="1459706"/>
            <a:ext cx="3124200" cy="1035844"/>
          </a:xfrm>
          <a:prstGeom prst="wedgeRoundRectCallout">
            <a:avLst>
              <a:gd name="adj1" fmla="val -59458"/>
              <a:gd name="adj2" fmla="val 43945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fr-FR" sz="1400" dirty="0"/>
              <a:t>Il faudrait pouvoir interdire l’accès à ces données membres sensibles</a:t>
            </a:r>
          </a:p>
          <a:p>
            <a:pPr algn="ctr">
              <a:defRPr/>
            </a:pPr>
            <a:endParaRPr lang="fr-FR" sz="1400" dirty="0"/>
          </a:p>
          <a:p>
            <a:pPr algn="ctr">
              <a:defRPr/>
            </a:pPr>
            <a:r>
              <a:rPr lang="fr-FR" sz="1400" dirty="0"/>
              <a:t>C’est le rôle de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l’encapsulation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3990437" y="3534218"/>
            <a:ext cx="3296429" cy="1323532"/>
            <a:chOff x="3990437" y="3534218"/>
            <a:chExt cx="3296429" cy="1323532"/>
          </a:xfrm>
        </p:grpSpPr>
        <p:sp>
          <p:nvSpPr>
            <p:cNvPr id="4" name="Flèche droite à entaille 3"/>
            <p:cNvSpPr/>
            <p:nvPr/>
          </p:nvSpPr>
          <p:spPr>
            <a:xfrm>
              <a:off x="4266349" y="3534218"/>
              <a:ext cx="2744605" cy="457200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22994" y="4671458"/>
              <a:ext cx="1831314" cy="186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lèche droite à entaille 13"/>
            <p:cNvSpPr/>
            <p:nvPr/>
          </p:nvSpPr>
          <p:spPr>
            <a:xfrm rot="1800000">
              <a:off x="3990437" y="4264186"/>
              <a:ext cx="662646" cy="457200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Flèche droite à entaille 14"/>
            <p:cNvSpPr/>
            <p:nvPr/>
          </p:nvSpPr>
          <p:spPr>
            <a:xfrm rot="9000000">
              <a:off x="6624220" y="4264186"/>
              <a:ext cx="662646" cy="457200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8425" y="3134169"/>
            <a:ext cx="1164167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5121" y="3134168"/>
            <a:ext cx="1163757" cy="125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CC3B4-909E-4F40-96CF-8C82F106A0F9}"/>
              </a:ext>
            </a:extLst>
          </p:cNvPr>
          <p:cNvSpPr/>
          <p:nvPr/>
        </p:nvSpPr>
        <p:spPr>
          <a:xfrm>
            <a:off x="0" y="0"/>
            <a:ext cx="9142412" cy="5143500"/>
          </a:xfrm>
          <a:prstGeom prst="rect">
            <a:avLst/>
          </a:prstGeom>
          <a:solidFill>
            <a:srgbClr val="C0C0C0">
              <a:alpha val="10196"/>
            </a:srgb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16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Syntaxe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cs typeface="Arial" charset="0"/>
              </a:rPr>
              <a:t>struct</a:t>
            </a:r>
            <a:r>
              <a:rPr lang="fr-FR" sz="2400" dirty="0"/>
              <a:t> : accès par défaut public.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7</a:t>
            </a:fld>
            <a:endParaRPr lang="fr-FR" dirty="0"/>
          </a:p>
        </p:txBody>
      </p:sp>
      <p:sp>
        <p:nvSpPr>
          <p:cNvPr id="15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Intérêts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Initialisation des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34822" name="AutoShape 4"/>
          <p:cNvSpPr>
            <a:spLocks noChangeArrowheads="1"/>
          </p:cNvSpPr>
          <p:nvPr/>
        </p:nvSpPr>
        <p:spPr bwMode="auto">
          <a:xfrm>
            <a:off x="3032125" y="1581150"/>
            <a:ext cx="5273675" cy="3257550"/>
          </a:xfrm>
          <a:prstGeom prst="roundRect">
            <a:avLst>
              <a:gd name="adj" fmla="val 314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{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SPoint2D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m_points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4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];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i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//Affichage du carré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Afficher()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//Affichage en texte des positions des 4 coins du carré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AfficherTexte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//Créer le carré à l'aide d'un point et d'un vecteur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Creer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SPoint2D&amp;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depart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direction);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//Calculer la longueur de son côté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Cote()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//Calculer son périmètre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Perimetre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  <a:endParaRPr lang="fr-FR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41989" name="AutoShape 5"/>
          <p:cNvSpPr>
            <a:spLocks noChangeArrowheads="1"/>
          </p:cNvSpPr>
          <p:nvPr/>
        </p:nvSpPr>
        <p:spPr bwMode="auto">
          <a:xfrm>
            <a:off x="5562600" y="1800225"/>
            <a:ext cx="2209800" cy="314325"/>
          </a:xfrm>
          <a:prstGeom prst="wedgeRoundRectCallout">
            <a:avLst>
              <a:gd name="adj1" fmla="val -76954"/>
              <a:gd name="adj2" fmla="val 133856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Devraient être privés</a:t>
            </a: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3060949" y="2019516"/>
            <a:ext cx="87716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 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992" name="AutoShape 8"/>
          <p:cNvSpPr>
            <a:spLocks noChangeArrowheads="1"/>
          </p:cNvSpPr>
          <p:nvPr/>
        </p:nvSpPr>
        <p:spPr bwMode="auto">
          <a:xfrm>
            <a:off x="7239000" y="2682644"/>
            <a:ext cx="1905000" cy="314325"/>
          </a:xfrm>
          <a:prstGeom prst="wedgeRoundRectCallout">
            <a:avLst>
              <a:gd name="adj1" fmla="val -85537"/>
              <a:gd name="adj2" fmla="val 28374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/>
          <a:lstStyle/>
          <a:p>
            <a:pPr algn="ctr"/>
            <a:r>
              <a:rPr lang="fr-FR" sz="1400">
                <a:latin typeface="Calibri" pitchFamily="34" charset="0"/>
                <a:cs typeface="Calibri" pitchFamily="34" charset="0"/>
              </a:rPr>
              <a:t>Doivent rester publics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3060949" y="2398086"/>
            <a:ext cx="7232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676401" y="2876550"/>
            <a:ext cx="1608139" cy="1685926"/>
            <a:chOff x="0" y="2512"/>
            <a:chExt cx="1013" cy="1416"/>
          </a:xfrm>
        </p:grpSpPr>
        <p:sp>
          <p:nvSpPr>
            <p:cNvPr id="34828" name="AutoShape 11"/>
            <p:cNvSpPr>
              <a:spLocks/>
            </p:cNvSpPr>
            <p:nvPr/>
          </p:nvSpPr>
          <p:spPr bwMode="auto">
            <a:xfrm>
              <a:off x="888" y="2512"/>
              <a:ext cx="125" cy="1416"/>
            </a:xfrm>
            <a:prstGeom prst="leftBrace">
              <a:avLst>
                <a:gd name="adj1" fmla="val 78133"/>
                <a:gd name="adj2" fmla="val 50000"/>
              </a:avLst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fr-FR" sz="1400"/>
            </a:p>
          </p:txBody>
        </p:sp>
        <p:sp>
          <p:nvSpPr>
            <p:cNvPr id="41996" name="AutoShape 12"/>
            <p:cNvSpPr>
              <a:spLocks noChangeArrowheads="1"/>
            </p:cNvSpPr>
            <p:nvPr/>
          </p:nvSpPr>
          <p:spPr bwMode="auto">
            <a:xfrm>
              <a:off x="0" y="2832"/>
              <a:ext cx="816" cy="480"/>
            </a:xfrm>
            <a:prstGeom prst="wedgeRoundRectCallout">
              <a:avLst>
                <a:gd name="adj1" fmla="val 58558"/>
                <a:gd name="adj2" fmla="val 30657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fr-FR" sz="1400" b="1" dirty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Interface</a:t>
              </a:r>
              <a:r>
                <a:rPr lang="fr-FR" sz="1400" dirty="0">
                  <a:latin typeface="Calibri" pitchFamily="34" charset="0"/>
                  <a:cs typeface="Calibri" pitchFamily="34" charset="0"/>
                </a:rPr>
                <a:t> de </a:t>
              </a:r>
              <a:r>
                <a:rPr lang="fr-FR" sz="1400" b="1" dirty="0" err="1">
                  <a:solidFill>
                    <a:srgbClr val="2B91AF"/>
                  </a:solidFill>
                  <a:latin typeface="Consolas"/>
                  <a:ea typeface="Calibri"/>
                  <a:cs typeface="Times New Roman"/>
                </a:rPr>
                <a:t>SCarre</a:t>
              </a:r>
              <a:endParaRPr lang="fr-FR" sz="1400" b="1" dirty="0">
                <a:latin typeface="Courier New" pitchFamily="49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23864C76-F054-4DAF-8731-1CBDB07A7D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8886686"/>
                  </p:ext>
                </p:extLst>
              </p:nvPr>
            </p:nvGraphicFramePr>
            <p:xfrm>
              <a:off x="7694830" y="342900"/>
              <a:ext cx="1235225" cy="694814"/>
            </p:xfrm>
            <a:graphic>
              <a:graphicData uri="http://schemas.microsoft.com/office/powerpoint/2016/slidezoom">
                <pslz:sldZm>
                  <pslz:sldZmObj sldId="284" cId="1854163846">
                    <pslz:zmPr id="{2D1DC02E-0C9D-4C67-9FA1-490D9CEDAF8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35225" cy="694814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  <a:effectLst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3864C76-F054-4DAF-8731-1CBDB07A7D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4830" y="342900"/>
                <a:ext cx="1235225" cy="694814"/>
              </a:xfrm>
              <a:prstGeom prst="rect">
                <a:avLst/>
              </a:prstGeom>
              <a:noFill/>
              <a:ln w="3175">
                <a:solidFill>
                  <a:prstClr val="ltGray"/>
                </a:solidFill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63156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 animBg="1"/>
      <p:bldP spid="41991" grpId="0"/>
      <p:bldP spid="41992" grpId="0" animBg="1"/>
      <p:bldP spid="419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Exemple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fr-FR" dirty="0"/>
              <a:t>Est-ce légal ?</a:t>
            </a:r>
          </a:p>
          <a:p>
            <a:pPr eaLnBrk="1" hangingPunct="1"/>
            <a:endParaRPr lang="fr-FR" dirty="0"/>
          </a:p>
          <a:p>
            <a:pPr eaLnBrk="1" hangingPunct="1"/>
            <a:endParaRPr lang="fr-FR" dirty="0"/>
          </a:p>
          <a:p>
            <a:pPr eaLnBrk="1" hangingPunct="1"/>
            <a:endParaRPr lang="fr-FR" dirty="0"/>
          </a:p>
          <a:p>
            <a:pPr eaLnBrk="1" hangingPunct="1"/>
            <a:endParaRPr lang="fr-FR" dirty="0"/>
          </a:p>
          <a:p>
            <a:pPr eaLnBrk="1" hangingPunct="1"/>
            <a:endParaRPr lang="fr-FR" dirty="0"/>
          </a:p>
          <a:p>
            <a:pPr eaLnBrk="1" hangingPunct="1"/>
            <a:endParaRPr lang="fr-FR" dirty="0"/>
          </a:p>
          <a:p>
            <a:pPr eaLnBrk="1" hangingPunct="1"/>
            <a:endParaRPr lang="fr-FR" dirty="0"/>
          </a:p>
          <a:p>
            <a:pPr lvl="1" eaLnBrk="1" hangingPunct="1"/>
            <a:endParaRPr lang="fr-FR" dirty="0"/>
          </a:p>
          <a:p>
            <a:pPr lvl="1" eaLnBrk="1" hangingPunct="1"/>
            <a:endParaRPr lang="fr-FR" dirty="0"/>
          </a:p>
          <a:p>
            <a:pPr lvl="1"/>
            <a:r>
              <a:rPr lang="fr-FR" dirty="0"/>
              <a:t>La fonction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fr-FR" dirty="0"/>
              <a:t> est externe au type </a:t>
            </a:r>
            <a:r>
              <a:rPr lang="fr-FR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SCarre</a:t>
            </a:r>
            <a:r>
              <a:rPr lang="fr-FR"/>
              <a:t>, </a:t>
            </a:r>
            <a:r>
              <a:rPr lang="fr-FR" dirty="0"/>
              <a:t>elle n’a pas le droit d’accéder aux membres privés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8</a:t>
            </a:fld>
            <a:endParaRPr lang="fr-FR" dirty="0"/>
          </a:p>
        </p:txBody>
      </p:sp>
      <p:sp>
        <p:nvSpPr>
          <p:cNvPr id="1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Intérêts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Initialisation des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35846" name="AutoShape 4"/>
          <p:cNvSpPr>
            <a:spLocks noChangeArrowheads="1"/>
          </p:cNvSpPr>
          <p:nvPr/>
        </p:nvSpPr>
        <p:spPr bwMode="auto">
          <a:xfrm>
            <a:off x="2590800" y="1428751"/>
            <a:ext cx="6248400" cy="2800349"/>
          </a:xfrm>
          <a:prstGeom prst="roundRect">
            <a:avLst>
              <a:gd name="adj" fmla="val 314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main(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SPoint2D point1; SPoint2D point2; SPoint2D point3; SPoint2D point4;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point1.m_dX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point2.m_dX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point3.m_dX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point4.m_dX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point1.m_dY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point2.m_dY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point3.m_dY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point4.m_dY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 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carre;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carre.m_points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] = point1;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carre.m_points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] = point2;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carre.m_points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] = point3;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carre.m_points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3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] = point4;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</a:rPr>
              <a:t>"Le périmètre vaut : 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carre.Perimetre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()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</a:rPr>
              <a:t>'\n'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fr-FR" sz="1100"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45061" name="AutoShape 5"/>
          <p:cNvSpPr>
            <a:spLocks noChangeArrowheads="1"/>
          </p:cNvSpPr>
          <p:nvPr/>
        </p:nvSpPr>
        <p:spPr bwMode="auto">
          <a:xfrm>
            <a:off x="4902090" y="1247113"/>
            <a:ext cx="3352800" cy="543587"/>
          </a:xfrm>
          <a:prstGeom prst="wedgeRoundRectCallout">
            <a:avLst>
              <a:gd name="adj1" fmla="val -41444"/>
              <a:gd name="adj2" fmla="val 67025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Création de 4 points de type </a:t>
            </a:r>
            <a:r>
              <a:rPr lang="fr-FR" sz="140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SPoint2D</a:t>
            </a:r>
            <a:r>
              <a:rPr lang="fr-FR" sz="1400" dirty="0">
                <a:latin typeface="Calibri" pitchFamily="34" charset="0"/>
                <a:cs typeface="Calibri" pitchFamily="34" charset="0"/>
              </a:rPr>
              <a:t> respectant la géométrie d’un carré </a:t>
            </a:r>
            <a:endParaRPr lang="fr-FR" sz="1400" b="1" dirty="0">
              <a:solidFill>
                <a:srgbClr val="2B91A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062" name="AutoShape 6"/>
          <p:cNvSpPr>
            <a:spLocks noChangeArrowheads="1"/>
          </p:cNvSpPr>
          <p:nvPr/>
        </p:nvSpPr>
        <p:spPr bwMode="auto">
          <a:xfrm>
            <a:off x="5155981" y="2419350"/>
            <a:ext cx="2845019" cy="316536"/>
          </a:xfrm>
          <a:prstGeom prst="wedgeRoundRectCallout">
            <a:avLst>
              <a:gd name="adj1" fmla="val -94609"/>
              <a:gd name="adj2" fmla="val 5593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Création d’un carré de type </a:t>
            </a:r>
            <a:r>
              <a:rPr lang="fr-FR" sz="140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SCarre</a:t>
            </a:r>
            <a:endParaRPr lang="fr-FR" sz="1400" b="1" dirty="0">
              <a:solidFill>
                <a:srgbClr val="2B91A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063" name="AutoShape 7"/>
          <p:cNvSpPr>
            <a:spLocks noChangeArrowheads="1"/>
          </p:cNvSpPr>
          <p:nvPr/>
        </p:nvSpPr>
        <p:spPr bwMode="auto">
          <a:xfrm>
            <a:off x="5943600" y="2783511"/>
            <a:ext cx="2768162" cy="361950"/>
          </a:xfrm>
          <a:prstGeom prst="wedgeRoundRectCallout">
            <a:avLst>
              <a:gd name="adj1" fmla="val -84388"/>
              <a:gd name="adj2" fmla="val 83766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Initialisation des 4 coins du carré</a:t>
            </a:r>
            <a:r>
              <a:rPr lang="fr-FR" sz="1400" dirty="0"/>
              <a:t>.</a:t>
            </a:r>
          </a:p>
        </p:txBody>
      </p:sp>
      <p:sp>
        <p:nvSpPr>
          <p:cNvPr id="13" name="Rectangle à coins arrondis 12">
            <a:hlinkClick r:id="rId4" action="ppaction://hlinkfile"/>
          </p:cNvPr>
          <p:cNvSpPr/>
          <p:nvPr/>
        </p:nvSpPr>
        <p:spPr>
          <a:xfrm>
            <a:off x="4495800" y="4019550"/>
            <a:ext cx="2133600" cy="3238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011862" y="3193086"/>
            <a:ext cx="2768162" cy="361950"/>
          </a:xfrm>
          <a:prstGeom prst="wedgeRoundRectCallout">
            <a:avLst>
              <a:gd name="adj1" fmla="val -44196"/>
              <a:gd name="adj2" fmla="val 6993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Affichage du périmètre du carré.</a:t>
            </a:r>
            <a:endParaRPr lang="fr-FR" sz="1400" dirty="0"/>
          </a:p>
        </p:txBody>
      </p:sp>
      <p:pic>
        <p:nvPicPr>
          <p:cNvPr id="15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6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45508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19079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5061" grpId="0" animBg="1"/>
      <p:bldP spid="45062" grpId="0" animBg="1"/>
      <p:bldP spid="45063" grpId="0" animBg="1"/>
      <p:bldP spid="13" grpId="0" animBg="1"/>
      <p:bldP spid="13" grpId="1" animBg="1"/>
      <p:bldP spid="14" grpId="0" animBg="1"/>
      <p:bldP spid="16" grpId="0" animBg="1"/>
      <p:bldP spid="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Exemple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000" dirty="0"/>
              <a:t>Nous rajoutons une fonction membre pour copier un carré existant :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9</a:t>
            </a:fld>
            <a:endParaRPr lang="fr-FR" dirty="0"/>
          </a:p>
        </p:txBody>
      </p:sp>
      <p:sp>
        <p:nvSpPr>
          <p:cNvPr id="8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Encapsulation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struct vs class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Classes et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Intérêts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Initialisation des objets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Constructeur par défaut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Raccourcis de syntaxe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rapide constructeur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Objets temporaires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en ligne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Pointeurs et objets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36870" name="AutoShape 4"/>
          <p:cNvSpPr>
            <a:spLocks noChangeArrowheads="1"/>
          </p:cNvSpPr>
          <p:nvPr/>
        </p:nvSpPr>
        <p:spPr bwMode="auto">
          <a:xfrm>
            <a:off x="2803525" y="1771650"/>
            <a:ext cx="5273675" cy="3162300"/>
          </a:xfrm>
          <a:prstGeom prst="roundRect">
            <a:avLst>
              <a:gd name="adj" fmla="val 314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endParaRPr lang="fr-FR" sz="10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</a:rPr>
              <a:t>{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: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 SPoint2D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m_points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</a:rPr>
              <a:t>4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];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: </a:t>
            </a:r>
            <a:endParaRPr lang="fr-FR" sz="1000" b="1" i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//Affichage du carré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Afficher()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//Affichage en texte des positions des 4 coins du carré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AfficherTexte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()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//Créer le carré à l'aide d'un point et d'un vecteur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Creer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SPoint2D&amp;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depart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direction);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//Calculer la longueur de son côté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Cote()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//Calculer son périmètre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Perimetre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()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//Copie un carré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Copier(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&amp; carre);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  <a:endParaRPr lang="fr-FR" sz="11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266627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68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68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100"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3B3559D6-2344-478B-B5F2-B04BF4EC8356}" vid="{C8B8989B-C3B0-4E32-B700-3C3CD3EA6968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146400EA-824B-4498-9D0D-4361E32C868C}" vid="{64738C07-2E63-4F7F-A690-E566BAAAD5C7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Université d'Auvergne</Template>
  <TotalTime>4436</TotalTime>
  <Words>5247</Words>
  <Application>Microsoft Office PowerPoint</Application>
  <PresentationFormat>Affichage à l'écran (16:9)</PresentationFormat>
  <Paragraphs>1306</Paragraphs>
  <Slides>65</Slides>
  <Notes>6</Notes>
  <HiddenSlides>0</HiddenSlides>
  <MMClips>41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65</vt:i4>
      </vt:variant>
      <vt:variant>
        <vt:lpstr>Diaporamas personnalisés</vt:lpstr>
      </vt:variant>
      <vt:variant>
        <vt:i4>1</vt:i4>
      </vt:variant>
    </vt:vector>
  </HeadingPairs>
  <TitlesOfParts>
    <vt:vector size="77" baseType="lpstr">
      <vt:lpstr>Arial</vt:lpstr>
      <vt:lpstr>Calibri</vt:lpstr>
      <vt:lpstr>Consolas</vt:lpstr>
      <vt:lpstr>Consolas</vt:lpstr>
      <vt:lpstr>Courier New</vt:lpstr>
      <vt:lpstr>Lucida Console</vt:lpstr>
      <vt:lpstr>Segoe UI</vt:lpstr>
      <vt:lpstr>Segoe UI Symbol</vt:lpstr>
      <vt:lpstr>ThèmeCours</vt:lpstr>
      <vt:lpstr>ThèmeCours - Sondage</vt:lpstr>
      <vt:lpstr>ThèmeCours - Vide</vt:lpstr>
      <vt:lpstr>Présentation PowerPoint</vt:lpstr>
      <vt:lpstr>Encapsulation</vt:lpstr>
      <vt:lpstr>Encapsulation</vt:lpstr>
      <vt:lpstr>Présentation PowerPoint</vt:lpstr>
      <vt:lpstr>L’encapsulation</vt:lpstr>
      <vt:lpstr>Définir l’accès</vt:lpstr>
      <vt:lpstr>Syntaxe</vt:lpstr>
      <vt:lpstr>Exemple</vt:lpstr>
      <vt:lpstr>Exemple</vt:lpstr>
      <vt:lpstr>Exemple</vt:lpstr>
      <vt:lpstr>La classe</vt:lpstr>
      <vt:lpstr>Le C++, et tout devient class</vt:lpstr>
      <vt:lpstr>Sondage ! 1/7</vt:lpstr>
      <vt:lpstr>Sodage !  2/7</vt:lpstr>
      <vt:lpstr>Sondage !  3/7</vt:lpstr>
      <vt:lpstr>Sondage !  4/7</vt:lpstr>
      <vt:lpstr>Sondage !  5/7</vt:lpstr>
      <vt:lpstr>Sondage !  6/7</vt:lpstr>
      <vt:lpstr>Sondage !  7/7</vt:lpstr>
      <vt:lpstr>Encapsulation</vt:lpstr>
      <vt:lpstr>Encapsulation</vt:lpstr>
      <vt:lpstr>Présentation PowerPoint</vt:lpstr>
      <vt:lpstr>Vocabulaire</vt:lpstr>
      <vt:lpstr>Intérêts de programmer avec des classes</vt:lpstr>
      <vt:lpstr>Analyse  Code  Programme</vt:lpstr>
      <vt:lpstr>Répercussions de la modification du code</vt:lpstr>
      <vt:lpstr>Présentation PowerPoint</vt:lpstr>
      <vt:lpstr>Encapsulation</vt:lpstr>
      <vt:lpstr>Encapsulation</vt:lpstr>
      <vt:lpstr>Présentation PowerPoint</vt:lpstr>
      <vt:lpstr>Etudions l’exemple suivant</vt:lpstr>
      <vt:lpstr>Initialisation des données membres</vt:lpstr>
      <vt:lpstr>Définition d’un constructeur</vt:lpstr>
      <vt:lpstr>Dans l’exemple</vt:lpstr>
      <vt:lpstr>Constructeur avec paramètres</vt:lpstr>
      <vt:lpstr>Constructeur par défaut</vt:lpstr>
      <vt:lpstr>Jouons avec les constructeurs</vt:lpstr>
      <vt:lpstr>Jouons avec les constructeurs</vt:lpstr>
      <vt:lpstr>Jouons avec les constructeurs</vt:lpstr>
      <vt:lpstr>Jouons avec les constructeurs</vt:lpstr>
      <vt:lpstr>Bilan sur les constructeurs</vt:lpstr>
      <vt:lpstr>Présentation PowerPoint</vt:lpstr>
      <vt:lpstr>Encapsulation</vt:lpstr>
      <vt:lpstr>Encapsulation</vt:lpstr>
      <vt:lpstr>Présentation PowerPoint</vt:lpstr>
      <vt:lpstr>Quelques raccourcis de syntaxes</vt:lpstr>
      <vt:lpstr>Syntaxe rapide du constructeur par défaut</vt:lpstr>
      <vt:lpstr>Création d’objets temporaires</vt:lpstr>
      <vt:lpstr>Utilité des objets temporaires</vt:lpstr>
      <vt:lpstr>Encore plus fort avec {}</vt:lpstr>
      <vt:lpstr>Définition en ligne des fonctions membres</vt:lpstr>
      <vt:lpstr>Définition en ligne des fonctions membres</vt:lpstr>
      <vt:lpstr>Obtenir un pointeur vers un objet</vt:lpstr>
      <vt:lpstr>Pointeur vers un objet</vt:lpstr>
      <vt:lpstr>Pointeur this</vt:lpstr>
      <vt:lpstr>Code source</vt:lpstr>
      <vt:lpstr>Sondage ! 1/4</vt:lpstr>
      <vt:lpstr>Sondage ! 2/4</vt:lpstr>
      <vt:lpstr>Sondage ! 3/4</vt:lpstr>
      <vt:lpstr>Sondage ! 4/4</vt:lpstr>
      <vt:lpstr>Présentation PowerPoint</vt:lpstr>
      <vt:lpstr>Présentation PowerPoint</vt:lpstr>
      <vt:lpstr>Présentation PowerPoint</vt:lpstr>
      <vt:lpstr>Présentation PowerPoint</vt:lpstr>
      <vt:lpstr>Troisième exemple</vt:lpstr>
      <vt:lpstr>Exemples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pensée « Objet »</dc:title>
  <dc:creator>Benjamin ALBOUY</dc:creator>
  <cp:lastModifiedBy>Benjamin ALBOUY-KISSI</cp:lastModifiedBy>
  <cp:revision>212</cp:revision>
  <dcterms:created xsi:type="dcterms:W3CDTF">2012-11-02T09:02:22Z</dcterms:created>
  <dcterms:modified xsi:type="dcterms:W3CDTF">2023-01-10T11:16:19Z</dcterms:modified>
</cp:coreProperties>
</file>